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2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3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4.xml" ContentType="application/vnd.openxmlformats-officedocument.presentationml.notesSlide+xml"/>
  <Override PartName="/ppt/tags/tag18.xml" ContentType="application/vnd.openxmlformats-officedocument.presentationml.tags+xml"/>
  <Override PartName="/ppt/notesSlides/notesSlide5.xml" ContentType="application/vnd.openxmlformats-officedocument.presentationml.notesSlide+xml"/>
  <Override PartName="/ppt/tags/tag19.xml" ContentType="application/vnd.openxmlformats-officedocument.presentationml.tags+xml"/>
  <Override PartName="/ppt/notesSlides/notesSlide6.xml" ContentType="application/vnd.openxmlformats-officedocument.presentationml.notesSlide+xml"/>
  <Override PartName="/ppt/tags/tag20.xml" ContentType="application/vnd.openxmlformats-officedocument.presentationml.tags+xml"/>
  <Override PartName="/ppt/notesSlides/notesSlide7.xml" ContentType="application/vnd.openxmlformats-officedocument.presentationml.notesSlide+xml"/>
  <Override PartName="/ppt/tags/tag2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57" r:id="rId1"/>
  </p:sldMasterIdLst>
  <p:notesMasterIdLst>
    <p:notesMasterId r:id="rId49"/>
  </p:notesMasterIdLst>
  <p:handoutMasterIdLst>
    <p:handoutMasterId r:id="rId50"/>
  </p:handoutMasterIdLst>
  <p:sldIdLst>
    <p:sldId id="263" r:id="rId2"/>
    <p:sldId id="284" r:id="rId3"/>
    <p:sldId id="290" r:id="rId4"/>
    <p:sldId id="368" r:id="rId5"/>
    <p:sldId id="357" r:id="rId6"/>
    <p:sldId id="307" r:id="rId7"/>
    <p:sldId id="375" r:id="rId8"/>
    <p:sldId id="308" r:id="rId9"/>
    <p:sldId id="309" r:id="rId10"/>
    <p:sldId id="385" r:id="rId11"/>
    <p:sldId id="388" r:id="rId12"/>
    <p:sldId id="389" r:id="rId13"/>
    <p:sldId id="395" r:id="rId14"/>
    <p:sldId id="382" r:id="rId15"/>
    <p:sldId id="386" r:id="rId16"/>
    <p:sldId id="313" r:id="rId17"/>
    <p:sldId id="387" r:id="rId18"/>
    <p:sldId id="312" r:id="rId19"/>
    <p:sldId id="367" r:id="rId20"/>
    <p:sldId id="376" r:id="rId21"/>
    <p:sldId id="390" r:id="rId22"/>
    <p:sldId id="393" r:id="rId23"/>
    <p:sldId id="369" r:id="rId24"/>
    <p:sldId id="377" r:id="rId25"/>
    <p:sldId id="370" r:id="rId26"/>
    <p:sldId id="371" r:id="rId27"/>
    <p:sldId id="394" r:id="rId28"/>
    <p:sldId id="372" r:id="rId29"/>
    <p:sldId id="378" r:id="rId30"/>
    <p:sldId id="333" r:id="rId31"/>
    <p:sldId id="334" r:id="rId32"/>
    <p:sldId id="322" r:id="rId33"/>
    <p:sldId id="323" r:id="rId34"/>
    <p:sldId id="324" r:id="rId35"/>
    <p:sldId id="325" r:id="rId36"/>
    <p:sldId id="326" r:id="rId37"/>
    <p:sldId id="327" r:id="rId38"/>
    <p:sldId id="328" r:id="rId39"/>
    <p:sldId id="329" r:id="rId40"/>
    <p:sldId id="330" r:id="rId41"/>
    <p:sldId id="331" r:id="rId42"/>
    <p:sldId id="332" r:id="rId43"/>
    <p:sldId id="373" r:id="rId44"/>
    <p:sldId id="379" r:id="rId45"/>
    <p:sldId id="374" r:id="rId46"/>
    <p:sldId id="380" r:id="rId47"/>
    <p:sldId id="398" r:id="rId48"/>
  </p:sldIdLst>
  <p:sldSz cx="12192000" cy="6858000"/>
  <p:notesSz cx="6797675" cy="9926638"/>
  <p:custDataLst>
    <p:tags r:id="rId51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EA161F"/>
    <a:srgbClr val="999999"/>
    <a:srgbClr val="DC121C"/>
    <a:srgbClr val="E2141E"/>
    <a:srgbClr val="F69CA0"/>
    <a:srgbClr val="F379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026" autoAdjust="0"/>
  </p:normalViewPr>
  <p:slideViewPr>
    <p:cSldViewPr showGuides="1">
      <p:cViewPr varScale="1">
        <p:scale>
          <a:sx n="66" d="100"/>
          <a:sy n="66" d="100"/>
        </p:scale>
        <p:origin x="560" y="32"/>
      </p:cViewPr>
      <p:guideLst/>
    </p:cSldViewPr>
  </p:slideViewPr>
  <p:outlineViewPr>
    <p:cViewPr>
      <p:scale>
        <a:sx n="33" d="100"/>
        <a:sy n="33" d="100"/>
      </p:scale>
      <p:origin x="0" y="-5448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-2628"/>
    </p:cViewPr>
  </p:sorterViewPr>
  <p:notesViewPr>
    <p:cSldViewPr>
      <p:cViewPr varScale="1">
        <p:scale>
          <a:sx n="123" d="100"/>
          <a:sy n="123" d="100"/>
        </p:scale>
        <p:origin x="489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ags" Target="tags/tag1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4904A8-E228-44ED-AA28-F608B4AD640B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CH"/>
        </a:p>
      </dgm:t>
    </dgm:pt>
    <dgm:pt modelId="{221E5D7D-5B92-4DF7-90DB-DA813B32DCDF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de-CH" sz="1400" dirty="0">
              <a:solidFill>
                <a:schemeClr val="tx1"/>
              </a:solidFill>
            </a:rPr>
            <a:t>Freigabe Gesuch um Leistungsgutsprache = Start Bedarfsermittlung</a:t>
          </a:r>
        </a:p>
      </dgm:t>
    </dgm:pt>
    <dgm:pt modelId="{F6C2AA06-2D54-4BF3-88F6-913A953EDC94}" type="parTrans" cxnId="{31AF7027-E9FF-4C08-B46B-BA401DBBBDA7}">
      <dgm:prSet/>
      <dgm:spPr/>
      <dgm:t>
        <a:bodyPr/>
        <a:lstStyle/>
        <a:p>
          <a:endParaRPr lang="de-CH" sz="1400"/>
        </a:p>
      </dgm:t>
    </dgm:pt>
    <dgm:pt modelId="{21D7CCAB-804F-4EAC-9FB3-9935EC3A25B8}" type="sibTrans" cxnId="{31AF7027-E9FF-4C08-B46B-BA401DBBBDA7}">
      <dgm:prSet/>
      <dgm:spPr/>
      <dgm:t>
        <a:bodyPr/>
        <a:lstStyle/>
        <a:p>
          <a:endParaRPr lang="de-CH" sz="1400"/>
        </a:p>
      </dgm:t>
    </dgm:pt>
    <dgm:pt modelId="{AB4EF151-AA90-4EF9-8240-C343F0431F66}">
      <dgm:prSet custT="1"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r>
            <a:rPr lang="de-CH" sz="1400" dirty="0">
              <a:solidFill>
                <a:schemeClr val="tx1"/>
              </a:solidFill>
            </a:rPr>
            <a:t>Planung Gesprächstermin(e) durch Fachperson Bedarfsermittlung</a:t>
          </a:r>
        </a:p>
      </dgm:t>
    </dgm:pt>
    <dgm:pt modelId="{F075B03B-FD66-461E-B901-03D470F852E4}" type="parTrans" cxnId="{9EA8CB65-38D0-4538-B432-74AE45855D56}">
      <dgm:prSet/>
      <dgm:spPr/>
      <dgm:t>
        <a:bodyPr/>
        <a:lstStyle/>
        <a:p>
          <a:endParaRPr lang="de-CH" sz="1400"/>
        </a:p>
      </dgm:t>
    </dgm:pt>
    <dgm:pt modelId="{29886581-F0AD-4B2D-BEA5-90AB788B23D2}" type="sibTrans" cxnId="{9EA8CB65-38D0-4538-B432-74AE45855D56}">
      <dgm:prSet/>
      <dgm:spPr/>
      <dgm:t>
        <a:bodyPr/>
        <a:lstStyle/>
        <a:p>
          <a:endParaRPr lang="de-CH" sz="1400"/>
        </a:p>
      </dgm:t>
    </dgm:pt>
    <dgm:pt modelId="{7B0E892E-BB64-4669-9DF2-762B038ADBFD}">
      <dgm:prSet custT="1"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r>
            <a:rPr lang="de-CH" sz="1400" dirty="0">
              <a:solidFill>
                <a:schemeClr val="tx1"/>
              </a:solidFill>
            </a:rPr>
            <a:t>Durchführung Gespräch(e)</a:t>
          </a:r>
        </a:p>
      </dgm:t>
    </dgm:pt>
    <dgm:pt modelId="{390E8222-A332-4F90-AE5A-EC989696B87E}" type="parTrans" cxnId="{B3E6E183-AC35-49CB-B140-0751E216FE0A}">
      <dgm:prSet/>
      <dgm:spPr/>
      <dgm:t>
        <a:bodyPr/>
        <a:lstStyle/>
        <a:p>
          <a:endParaRPr lang="de-CH" sz="1400"/>
        </a:p>
      </dgm:t>
    </dgm:pt>
    <dgm:pt modelId="{B799C2C3-9F31-4DDC-BEBD-BE8A80C16691}" type="sibTrans" cxnId="{B3E6E183-AC35-49CB-B140-0751E216FE0A}">
      <dgm:prSet/>
      <dgm:spPr/>
      <dgm:t>
        <a:bodyPr/>
        <a:lstStyle/>
        <a:p>
          <a:endParaRPr lang="de-CH" sz="1400"/>
        </a:p>
      </dgm:t>
    </dgm:pt>
    <dgm:pt modelId="{8CC0BEA4-F4B6-422D-8638-6760153E65FE}">
      <dgm:prSet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de-CH" sz="1400" dirty="0">
              <a:solidFill>
                <a:schemeClr val="tx1"/>
              </a:solidFill>
            </a:rPr>
            <a:t>Dokumentation der Bedarfsermittlung im IHP</a:t>
          </a:r>
        </a:p>
      </dgm:t>
    </dgm:pt>
    <dgm:pt modelId="{D872EA54-054F-4F4D-82DA-25C205CEE127}" type="parTrans" cxnId="{51ECB4D5-4802-4AE4-ACC2-A1F585492544}">
      <dgm:prSet/>
      <dgm:spPr/>
      <dgm:t>
        <a:bodyPr/>
        <a:lstStyle/>
        <a:p>
          <a:endParaRPr lang="de-CH" sz="1400"/>
        </a:p>
      </dgm:t>
    </dgm:pt>
    <dgm:pt modelId="{024A7E15-8357-4EBE-A6A9-2227BA4A3FA4}" type="sibTrans" cxnId="{51ECB4D5-4802-4AE4-ACC2-A1F585492544}">
      <dgm:prSet/>
      <dgm:spPr/>
      <dgm:t>
        <a:bodyPr/>
        <a:lstStyle/>
        <a:p>
          <a:endParaRPr lang="de-CH" sz="1400"/>
        </a:p>
      </dgm:t>
    </dgm:pt>
    <dgm:pt modelId="{EE349049-749C-4D7A-9E36-653426F4ADC8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de-CH" sz="1400" dirty="0">
              <a:solidFill>
                <a:schemeClr val="tx1"/>
              </a:solidFill>
            </a:rPr>
            <a:t>IHP zur Prüfung an MmB/gV (Rückmeldung)</a:t>
          </a:r>
        </a:p>
      </dgm:t>
    </dgm:pt>
    <dgm:pt modelId="{B3DCDFA7-1577-4F70-9C68-14DADB480CC5}" type="parTrans" cxnId="{1AC7C248-3E4C-42D8-B1EF-F8710909BC5E}">
      <dgm:prSet/>
      <dgm:spPr/>
      <dgm:t>
        <a:bodyPr/>
        <a:lstStyle/>
        <a:p>
          <a:endParaRPr lang="de-CH" sz="1400"/>
        </a:p>
      </dgm:t>
    </dgm:pt>
    <dgm:pt modelId="{A5BE9427-4FFF-4A16-BF9D-FD3D0C6A6087}" type="sibTrans" cxnId="{1AC7C248-3E4C-42D8-B1EF-F8710909BC5E}">
      <dgm:prSet/>
      <dgm:spPr/>
      <dgm:t>
        <a:bodyPr/>
        <a:lstStyle/>
        <a:p>
          <a:endParaRPr lang="de-CH" sz="1400"/>
        </a:p>
      </dgm:t>
    </dgm:pt>
    <dgm:pt modelId="{33355AB0-F3A8-4417-9C25-FEF0D70E3BEA}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de-CH" sz="1400" dirty="0">
              <a:solidFill>
                <a:schemeClr val="tx1"/>
              </a:solidFill>
            </a:rPr>
            <a:t>Abschluss der Bedarfsermittlung durch Fachperson und Freigabe an Bedarfsprüfungsstelle</a:t>
          </a:r>
        </a:p>
      </dgm:t>
    </dgm:pt>
    <dgm:pt modelId="{1418EE37-5CB8-42EB-90B0-C969874058A9}" type="parTrans" cxnId="{7D6168E9-C0EF-4D2B-AE5E-733CBBB90549}">
      <dgm:prSet/>
      <dgm:spPr/>
      <dgm:t>
        <a:bodyPr/>
        <a:lstStyle/>
        <a:p>
          <a:endParaRPr lang="de-CH" sz="1400"/>
        </a:p>
      </dgm:t>
    </dgm:pt>
    <dgm:pt modelId="{1E273782-E29E-4BB9-B886-121F022F2B6D}" type="sibTrans" cxnId="{7D6168E9-C0EF-4D2B-AE5E-733CBBB90549}">
      <dgm:prSet/>
      <dgm:spPr/>
      <dgm:t>
        <a:bodyPr/>
        <a:lstStyle/>
        <a:p>
          <a:endParaRPr lang="de-CH" sz="1400"/>
        </a:p>
      </dgm:t>
    </dgm:pt>
    <dgm:pt modelId="{EC85791C-418F-4ACF-BD76-572502472BBD}" type="pres">
      <dgm:prSet presAssocID="{C04904A8-E228-44ED-AA28-F608B4AD640B}" presName="rootnode" presStyleCnt="0">
        <dgm:presLayoutVars>
          <dgm:chMax/>
          <dgm:chPref/>
          <dgm:dir/>
          <dgm:animLvl val="lvl"/>
        </dgm:presLayoutVars>
      </dgm:prSet>
      <dgm:spPr/>
    </dgm:pt>
    <dgm:pt modelId="{AC760F17-5D93-4A3A-8A37-4C609622C93F}" type="pres">
      <dgm:prSet presAssocID="{221E5D7D-5B92-4DF7-90DB-DA813B32DCDF}" presName="composite" presStyleCnt="0"/>
      <dgm:spPr/>
    </dgm:pt>
    <dgm:pt modelId="{046FC38F-FCFE-4BF2-8324-CD412950548F}" type="pres">
      <dgm:prSet presAssocID="{221E5D7D-5B92-4DF7-90DB-DA813B32DCDF}" presName="bentUpArrow1" presStyleLbl="alignImgPlace1" presStyleIdx="0" presStyleCnt="5"/>
      <dgm:spPr/>
    </dgm:pt>
    <dgm:pt modelId="{537D6446-44B7-4FCC-BC97-529C86198218}" type="pres">
      <dgm:prSet presAssocID="{221E5D7D-5B92-4DF7-90DB-DA813B32DCDF}" presName="ParentText" presStyleLbl="node1" presStyleIdx="0" presStyleCnt="6" custScaleX="370428">
        <dgm:presLayoutVars>
          <dgm:chMax val="1"/>
          <dgm:chPref val="1"/>
          <dgm:bulletEnabled val="1"/>
        </dgm:presLayoutVars>
      </dgm:prSet>
      <dgm:spPr/>
    </dgm:pt>
    <dgm:pt modelId="{33716891-5B89-4479-A97C-A3D98F2CD4FF}" type="pres">
      <dgm:prSet presAssocID="{221E5D7D-5B92-4DF7-90DB-DA813B32DCDF}" presName="ChildText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8D88DD89-714E-414F-AE01-985A5C87AFE0}" type="pres">
      <dgm:prSet presAssocID="{21D7CCAB-804F-4EAC-9FB3-9935EC3A25B8}" presName="sibTrans" presStyleCnt="0"/>
      <dgm:spPr/>
    </dgm:pt>
    <dgm:pt modelId="{47451843-3DA4-4220-8911-FBF17D7F0A2E}" type="pres">
      <dgm:prSet presAssocID="{AB4EF151-AA90-4EF9-8240-C343F0431F66}" presName="composite" presStyleCnt="0"/>
      <dgm:spPr/>
    </dgm:pt>
    <dgm:pt modelId="{D78C4A1B-1DC9-400E-922B-779391903029}" type="pres">
      <dgm:prSet presAssocID="{AB4EF151-AA90-4EF9-8240-C343F0431F66}" presName="bentUpArrow1" presStyleLbl="alignImgPlace1" presStyleIdx="1" presStyleCnt="5"/>
      <dgm:spPr/>
    </dgm:pt>
    <dgm:pt modelId="{6F79C6CE-FE9C-41FB-9E7E-FB1773BCD8EC}" type="pres">
      <dgm:prSet presAssocID="{AB4EF151-AA90-4EF9-8240-C343F0431F66}" presName="ParentText" presStyleLbl="node1" presStyleIdx="1" presStyleCnt="6" custScaleX="367319">
        <dgm:presLayoutVars>
          <dgm:chMax val="1"/>
          <dgm:chPref val="1"/>
          <dgm:bulletEnabled val="1"/>
        </dgm:presLayoutVars>
      </dgm:prSet>
      <dgm:spPr/>
    </dgm:pt>
    <dgm:pt modelId="{6D9C8216-096A-4A99-9050-DD9CC0E99A25}" type="pres">
      <dgm:prSet presAssocID="{AB4EF151-AA90-4EF9-8240-C343F0431F66}" presName="ChildTex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31CACF8C-B5F2-4103-964B-23B990679BE5}" type="pres">
      <dgm:prSet presAssocID="{29886581-F0AD-4B2D-BEA5-90AB788B23D2}" presName="sibTrans" presStyleCnt="0"/>
      <dgm:spPr/>
    </dgm:pt>
    <dgm:pt modelId="{540D2251-F92E-4BF8-832C-6E05D5486040}" type="pres">
      <dgm:prSet presAssocID="{7B0E892E-BB64-4669-9DF2-762B038ADBFD}" presName="composite" presStyleCnt="0"/>
      <dgm:spPr/>
    </dgm:pt>
    <dgm:pt modelId="{025E2D76-BF81-4088-BA7E-B803CFD263A3}" type="pres">
      <dgm:prSet presAssocID="{7B0E892E-BB64-4669-9DF2-762B038ADBFD}" presName="bentUpArrow1" presStyleLbl="alignImgPlace1" presStyleIdx="2" presStyleCnt="5"/>
      <dgm:spPr/>
    </dgm:pt>
    <dgm:pt modelId="{8BF6EB00-964E-4DE2-8541-A5B7F4A3CA0E}" type="pres">
      <dgm:prSet presAssocID="{7B0E892E-BB64-4669-9DF2-762B038ADBFD}" presName="ParentText" presStyleLbl="node1" presStyleIdx="2" presStyleCnt="6" custScaleX="346730">
        <dgm:presLayoutVars>
          <dgm:chMax val="1"/>
          <dgm:chPref val="1"/>
          <dgm:bulletEnabled val="1"/>
        </dgm:presLayoutVars>
      </dgm:prSet>
      <dgm:spPr/>
    </dgm:pt>
    <dgm:pt modelId="{A7256BA2-8A27-49DA-99B4-CBDC380EF5F3}" type="pres">
      <dgm:prSet presAssocID="{7B0E892E-BB64-4669-9DF2-762B038ADBFD}" presName="ChildTex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BD8D3E4C-A567-4A50-ABC7-450ABFAFD714}" type="pres">
      <dgm:prSet presAssocID="{B799C2C3-9F31-4DDC-BEBD-BE8A80C16691}" presName="sibTrans" presStyleCnt="0"/>
      <dgm:spPr/>
    </dgm:pt>
    <dgm:pt modelId="{499D6C3E-4BC5-411A-B7C6-24A07273F894}" type="pres">
      <dgm:prSet presAssocID="{8CC0BEA4-F4B6-422D-8638-6760153E65FE}" presName="composite" presStyleCnt="0"/>
      <dgm:spPr/>
    </dgm:pt>
    <dgm:pt modelId="{15B702C0-B48E-40C3-9857-2C0D9A485629}" type="pres">
      <dgm:prSet presAssocID="{8CC0BEA4-F4B6-422D-8638-6760153E65FE}" presName="bentUpArrow1" presStyleLbl="alignImgPlace1" presStyleIdx="3" presStyleCnt="5"/>
      <dgm:spPr/>
    </dgm:pt>
    <dgm:pt modelId="{4EB181E1-3D6E-439F-8E46-95C28EF0A638}" type="pres">
      <dgm:prSet presAssocID="{8CC0BEA4-F4B6-422D-8638-6760153E65FE}" presName="ParentText" presStyleLbl="node1" presStyleIdx="3" presStyleCnt="6" custScaleX="326141">
        <dgm:presLayoutVars>
          <dgm:chMax val="1"/>
          <dgm:chPref val="1"/>
          <dgm:bulletEnabled val="1"/>
        </dgm:presLayoutVars>
      </dgm:prSet>
      <dgm:spPr/>
    </dgm:pt>
    <dgm:pt modelId="{3178C27B-7726-4DBE-A3ED-546E5553A2F9}" type="pres">
      <dgm:prSet presAssocID="{8CC0BEA4-F4B6-422D-8638-6760153E65FE}" presName="Child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D8E7EFC0-09A1-4EE1-B373-DE63874EF705}" type="pres">
      <dgm:prSet presAssocID="{024A7E15-8357-4EBE-A6A9-2227BA4A3FA4}" presName="sibTrans" presStyleCnt="0"/>
      <dgm:spPr/>
    </dgm:pt>
    <dgm:pt modelId="{999084D4-C71F-4A19-B147-3EB0DD137AD5}" type="pres">
      <dgm:prSet presAssocID="{EE349049-749C-4D7A-9E36-653426F4ADC8}" presName="composite" presStyleCnt="0"/>
      <dgm:spPr/>
    </dgm:pt>
    <dgm:pt modelId="{F6B3997F-D90F-41AF-A14F-F8B3E042747F}" type="pres">
      <dgm:prSet presAssocID="{EE349049-749C-4D7A-9E36-653426F4ADC8}" presName="bentUpArrow1" presStyleLbl="alignImgPlace1" presStyleIdx="4" presStyleCnt="5"/>
      <dgm:spPr/>
    </dgm:pt>
    <dgm:pt modelId="{AEAD24DB-AFB2-4CEE-93EA-02CA4A2CD11D}" type="pres">
      <dgm:prSet presAssocID="{EE349049-749C-4D7A-9E36-653426F4ADC8}" presName="ParentText" presStyleLbl="node1" presStyleIdx="4" presStyleCnt="6" custScaleX="305552">
        <dgm:presLayoutVars>
          <dgm:chMax val="1"/>
          <dgm:chPref val="1"/>
          <dgm:bulletEnabled val="1"/>
        </dgm:presLayoutVars>
      </dgm:prSet>
      <dgm:spPr/>
    </dgm:pt>
    <dgm:pt modelId="{3BE963E5-BE71-47BA-9C50-CC6C04D281AF}" type="pres">
      <dgm:prSet presAssocID="{EE349049-749C-4D7A-9E36-653426F4ADC8}" presName="ChildText" presStyleLbl="revTx" presStyleIdx="4" presStyleCnt="5">
        <dgm:presLayoutVars>
          <dgm:chMax val="0"/>
          <dgm:chPref val="0"/>
          <dgm:bulletEnabled val="1"/>
        </dgm:presLayoutVars>
      </dgm:prSet>
      <dgm:spPr/>
    </dgm:pt>
    <dgm:pt modelId="{1895D7C7-2FE2-41F5-B2E3-DA501234D901}" type="pres">
      <dgm:prSet presAssocID="{A5BE9427-4FFF-4A16-BF9D-FD3D0C6A6087}" presName="sibTrans" presStyleCnt="0"/>
      <dgm:spPr/>
    </dgm:pt>
    <dgm:pt modelId="{7FC64222-3AF9-44BC-AE51-4450AC833BCA}" type="pres">
      <dgm:prSet presAssocID="{33355AB0-F3A8-4417-9C25-FEF0D70E3BEA}" presName="composite" presStyleCnt="0"/>
      <dgm:spPr/>
    </dgm:pt>
    <dgm:pt modelId="{97A2840C-3724-4276-929A-6819F10F059E}" type="pres">
      <dgm:prSet presAssocID="{33355AB0-F3A8-4417-9C25-FEF0D70E3BEA}" presName="ParentText" presStyleLbl="node1" presStyleIdx="5" presStyleCnt="6" custScaleX="315094">
        <dgm:presLayoutVars>
          <dgm:chMax val="1"/>
          <dgm:chPref val="1"/>
          <dgm:bulletEnabled val="1"/>
        </dgm:presLayoutVars>
      </dgm:prSet>
      <dgm:spPr/>
    </dgm:pt>
  </dgm:ptLst>
  <dgm:cxnLst>
    <dgm:cxn modelId="{48F66F0A-CA8C-4460-BCC3-3D9D82A4748B}" type="presOf" srcId="{7B0E892E-BB64-4669-9DF2-762B038ADBFD}" destId="{8BF6EB00-964E-4DE2-8541-A5B7F4A3CA0E}" srcOrd="0" destOrd="0" presId="urn:microsoft.com/office/officeart/2005/8/layout/StepDownProcess"/>
    <dgm:cxn modelId="{31AF7027-E9FF-4C08-B46B-BA401DBBBDA7}" srcId="{C04904A8-E228-44ED-AA28-F608B4AD640B}" destId="{221E5D7D-5B92-4DF7-90DB-DA813B32DCDF}" srcOrd="0" destOrd="0" parTransId="{F6C2AA06-2D54-4BF3-88F6-913A953EDC94}" sibTransId="{21D7CCAB-804F-4EAC-9FB3-9935EC3A25B8}"/>
    <dgm:cxn modelId="{E078702A-D6C7-4E42-94C5-205F42465C93}" type="presOf" srcId="{AB4EF151-AA90-4EF9-8240-C343F0431F66}" destId="{6F79C6CE-FE9C-41FB-9E7E-FB1773BCD8EC}" srcOrd="0" destOrd="0" presId="urn:microsoft.com/office/officeart/2005/8/layout/StepDownProcess"/>
    <dgm:cxn modelId="{405AE934-AFF6-4723-9FE2-BF43EB97AC8D}" type="presOf" srcId="{33355AB0-F3A8-4417-9C25-FEF0D70E3BEA}" destId="{97A2840C-3724-4276-929A-6819F10F059E}" srcOrd="0" destOrd="0" presId="urn:microsoft.com/office/officeart/2005/8/layout/StepDownProcess"/>
    <dgm:cxn modelId="{36F7FA37-D084-4832-8429-4CD565C389EA}" type="presOf" srcId="{8CC0BEA4-F4B6-422D-8638-6760153E65FE}" destId="{4EB181E1-3D6E-439F-8E46-95C28EF0A638}" srcOrd="0" destOrd="0" presId="urn:microsoft.com/office/officeart/2005/8/layout/StepDownProcess"/>
    <dgm:cxn modelId="{E62DCE43-5C95-42E0-99E3-B0FDAFD60A4B}" type="presOf" srcId="{221E5D7D-5B92-4DF7-90DB-DA813B32DCDF}" destId="{537D6446-44B7-4FCC-BC97-529C86198218}" srcOrd="0" destOrd="0" presId="urn:microsoft.com/office/officeart/2005/8/layout/StepDownProcess"/>
    <dgm:cxn modelId="{9EA8CB65-38D0-4538-B432-74AE45855D56}" srcId="{C04904A8-E228-44ED-AA28-F608B4AD640B}" destId="{AB4EF151-AA90-4EF9-8240-C343F0431F66}" srcOrd="1" destOrd="0" parTransId="{F075B03B-FD66-461E-B901-03D470F852E4}" sibTransId="{29886581-F0AD-4B2D-BEA5-90AB788B23D2}"/>
    <dgm:cxn modelId="{1AC7C248-3E4C-42D8-B1EF-F8710909BC5E}" srcId="{C04904A8-E228-44ED-AA28-F608B4AD640B}" destId="{EE349049-749C-4D7A-9E36-653426F4ADC8}" srcOrd="4" destOrd="0" parTransId="{B3DCDFA7-1577-4F70-9C68-14DADB480CC5}" sibTransId="{A5BE9427-4FFF-4A16-BF9D-FD3D0C6A6087}"/>
    <dgm:cxn modelId="{F8474F7F-941C-4021-AAAC-A011DF8E6C0C}" type="presOf" srcId="{EE349049-749C-4D7A-9E36-653426F4ADC8}" destId="{AEAD24DB-AFB2-4CEE-93EA-02CA4A2CD11D}" srcOrd="0" destOrd="0" presId="urn:microsoft.com/office/officeart/2005/8/layout/StepDownProcess"/>
    <dgm:cxn modelId="{B3E6E183-AC35-49CB-B140-0751E216FE0A}" srcId="{C04904A8-E228-44ED-AA28-F608B4AD640B}" destId="{7B0E892E-BB64-4669-9DF2-762B038ADBFD}" srcOrd="2" destOrd="0" parTransId="{390E8222-A332-4F90-AE5A-EC989696B87E}" sibTransId="{B799C2C3-9F31-4DDC-BEBD-BE8A80C16691}"/>
    <dgm:cxn modelId="{F6A172D3-B161-4325-B728-54B757F8C664}" type="presOf" srcId="{C04904A8-E228-44ED-AA28-F608B4AD640B}" destId="{EC85791C-418F-4ACF-BD76-572502472BBD}" srcOrd="0" destOrd="0" presId="urn:microsoft.com/office/officeart/2005/8/layout/StepDownProcess"/>
    <dgm:cxn modelId="{51ECB4D5-4802-4AE4-ACC2-A1F585492544}" srcId="{C04904A8-E228-44ED-AA28-F608B4AD640B}" destId="{8CC0BEA4-F4B6-422D-8638-6760153E65FE}" srcOrd="3" destOrd="0" parTransId="{D872EA54-054F-4F4D-82DA-25C205CEE127}" sibTransId="{024A7E15-8357-4EBE-A6A9-2227BA4A3FA4}"/>
    <dgm:cxn modelId="{7D6168E9-C0EF-4D2B-AE5E-733CBBB90549}" srcId="{C04904A8-E228-44ED-AA28-F608B4AD640B}" destId="{33355AB0-F3A8-4417-9C25-FEF0D70E3BEA}" srcOrd="5" destOrd="0" parTransId="{1418EE37-5CB8-42EB-90B0-C969874058A9}" sibTransId="{1E273782-E29E-4BB9-B886-121F022F2B6D}"/>
    <dgm:cxn modelId="{97F03E68-BAB9-4C70-BC0D-3DBE35E0487F}" type="presParOf" srcId="{EC85791C-418F-4ACF-BD76-572502472BBD}" destId="{AC760F17-5D93-4A3A-8A37-4C609622C93F}" srcOrd="0" destOrd="0" presId="urn:microsoft.com/office/officeart/2005/8/layout/StepDownProcess"/>
    <dgm:cxn modelId="{124EC2B3-375B-45CD-A762-9D04E33F0A28}" type="presParOf" srcId="{AC760F17-5D93-4A3A-8A37-4C609622C93F}" destId="{046FC38F-FCFE-4BF2-8324-CD412950548F}" srcOrd="0" destOrd="0" presId="urn:microsoft.com/office/officeart/2005/8/layout/StepDownProcess"/>
    <dgm:cxn modelId="{36EFF911-82A7-460C-B5F7-AB8047BA9238}" type="presParOf" srcId="{AC760F17-5D93-4A3A-8A37-4C609622C93F}" destId="{537D6446-44B7-4FCC-BC97-529C86198218}" srcOrd="1" destOrd="0" presId="urn:microsoft.com/office/officeart/2005/8/layout/StepDownProcess"/>
    <dgm:cxn modelId="{AF203C24-6700-4AD8-9F7C-83E4DABCA3A4}" type="presParOf" srcId="{AC760F17-5D93-4A3A-8A37-4C609622C93F}" destId="{33716891-5B89-4479-A97C-A3D98F2CD4FF}" srcOrd="2" destOrd="0" presId="urn:microsoft.com/office/officeart/2005/8/layout/StepDownProcess"/>
    <dgm:cxn modelId="{660B2947-965C-4B71-BCB3-62A08B4E37A2}" type="presParOf" srcId="{EC85791C-418F-4ACF-BD76-572502472BBD}" destId="{8D88DD89-714E-414F-AE01-985A5C87AFE0}" srcOrd="1" destOrd="0" presId="urn:microsoft.com/office/officeart/2005/8/layout/StepDownProcess"/>
    <dgm:cxn modelId="{D1F42507-6643-4BA7-B080-D1D05F02F6F5}" type="presParOf" srcId="{EC85791C-418F-4ACF-BD76-572502472BBD}" destId="{47451843-3DA4-4220-8911-FBF17D7F0A2E}" srcOrd="2" destOrd="0" presId="urn:microsoft.com/office/officeart/2005/8/layout/StepDownProcess"/>
    <dgm:cxn modelId="{79737FA4-3CF7-4EAD-95C9-0261646B91FA}" type="presParOf" srcId="{47451843-3DA4-4220-8911-FBF17D7F0A2E}" destId="{D78C4A1B-1DC9-400E-922B-779391903029}" srcOrd="0" destOrd="0" presId="urn:microsoft.com/office/officeart/2005/8/layout/StepDownProcess"/>
    <dgm:cxn modelId="{BDB86447-6386-4ADB-AE31-E4DD6ABC49BD}" type="presParOf" srcId="{47451843-3DA4-4220-8911-FBF17D7F0A2E}" destId="{6F79C6CE-FE9C-41FB-9E7E-FB1773BCD8EC}" srcOrd="1" destOrd="0" presId="urn:microsoft.com/office/officeart/2005/8/layout/StepDownProcess"/>
    <dgm:cxn modelId="{BED4D56E-1DE6-4E6F-B348-40BF90129D95}" type="presParOf" srcId="{47451843-3DA4-4220-8911-FBF17D7F0A2E}" destId="{6D9C8216-096A-4A99-9050-DD9CC0E99A25}" srcOrd="2" destOrd="0" presId="urn:microsoft.com/office/officeart/2005/8/layout/StepDownProcess"/>
    <dgm:cxn modelId="{A420EBF6-8AE8-40AF-B714-9E406556A646}" type="presParOf" srcId="{EC85791C-418F-4ACF-BD76-572502472BBD}" destId="{31CACF8C-B5F2-4103-964B-23B990679BE5}" srcOrd="3" destOrd="0" presId="urn:microsoft.com/office/officeart/2005/8/layout/StepDownProcess"/>
    <dgm:cxn modelId="{5DD38743-7A31-46BD-BB3E-6E7D76DDA6E5}" type="presParOf" srcId="{EC85791C-418F-4ACF-BD76-572502472BBD}" destId="{540D2251-F92E-4BF8-832C-6E05D5486040}" srcOrd="4" destOrd="0" presId="urn:microsoft.com/office/officeart/2005/8/layout/StepDownProcess"/>
    <dgm:cxn modelId="{28DF29B8-0A70-4E3E-96A4-76C526BEE4E0}" type="presParOf" srcId="{540D2251-F92E-4BF8-832C-6E05D5486040}" destId="{025E2D76-BF81-4088-BA7E-B803CFD263A3}" srcOrd="0" destOrd="0" presId="urn:microsoft.com/office/officeart/2005/8/layout/StepDownProcess"/>
    <dgm:cxn modelId="{E167C90C-4261-4D50-87E0-77E40E6729BC}" type="presParOf" srcId="{540D2251-F92E-4BF8-832C-6E05D5486040}" destId="{8BF6EB00-964E-4DE2-8541-A5B7F4A3CA0E}" srcOrd="1" destOrd="0" presId="urn:microsoft.com/office/officeart/2005/8/layout/StepDownProcess"/>
    <dgm:cxn modelId="{F53DBE2C-ACAB-4EE9-8C32-39B7B6FCCE8E}" type="presParOf" srcId="{540D2251-F92E-4BF8-832C-6E05D5486040}" destId="{A7256BA2-8A27-49DA-99B4-CBDC380EF5F3}" srcOrd="2" destOrd="0" presId="urn:microsoft.com/office/officeart/2005/8/layout/StepDownProcess"/>
    <dgm:cxn modelId="{45CE31B0-0E15-4CB2-A1DB-E5FDF5251CE9}" type="presParOf" srcId="{EC85791C-418F-4ACF-BD76-572502472BBD}" destId="{BD8D3E4C-A567-4A50-ABC7-450ABFAFD714}" srcOrd="5" destOrd="0" presId="urn:microsoft.com/office/officeart/2005/8/layout/StepDownProcess"/>
    <dgm:cxn modelId="{7DE69860-0FE4-4A39-9E5C-73D683D48012}" type="presParOf" srcId="{EC85791C-418F-4ACF-BD76-572502472BBD}" destId="{499D6C3E-4BC5-411A-B7C6-24A07273F894}" srcOrd="6" destOrd="0" presId="urn:microsoft.com/office/officeart/2005/8/layout/StepDownProcess"/>
    <dgm:cxn modelId="{CC89C4CA-2C86-4A7B-9E24-4B4236BA7122}" type="presParOf" srcId="{499D6C3E-4BC5-411A-B7C6-24A07273F894}" destId="{15B702C0-B48E-40C3-9857-2C0D9A485629}" srcOrd="0" destOrd="0" presId="urn:microsoft.com/office/officeart/2005/8/layout/StepDownProcess"/>
    <dgm:cxn modelId="{E109C6F8-F9E4-4311-9A5D-399ED1919A4F}" type="presParOf" srcId="{499D6C3E-4BC5-411A-B7C6-24A07273F894}" destId="{4EB181E1-3D6E-439F-8E46-95C28EF0A638}" srcOrd="1" destOrd="0" presId="urn:microsoft.com/office/officeart/2005/8/layout/StepDownProcess"/>
    <dgm:cxn modelId="{C7C5292F-F3BD-49EA-9A85-24012C3E6BC2}" type="presParOf" srcId="{499D6C3E-4BC5-411A-B7C6-24A07273F894}" destId="{3178C27B-7726-4DBE-A3ED-546E5553A2F9}" srcOrd="2" destOrd="0" presId="urn:microsoft.com/office/officeart/2005/8/layout/StepDownProcess"/>
    <dgm:cxn modelId="{58E3DE12-B70D-4F99-B30B-0060CCCF6D6C}" type="presParOf" srcId="{EC85791C-418F-4ACF-BD76-572502472BBD}" destId="{D8E7EFC0-09A1-4EE1-B373-DE63874EF705}" srcOrd="7" destOrd="0" presId="urn:microsoft.com/office/officeart/2005/8/layout/StepDownProcess"/>
    <dgm:cxn modelId="{8A045C67-E553-483E-BADC-F4327E0D7A6D}" type="presParOf" srcId="{EC85791C-418F-4ACF-BD76-572502472BBD}" destId="{999084D4-C71F-4A19-B147-3EB0DD137AD5}" srcOrd="8" destOrd="0" presId="urn:microsoft.com/office/officeart/2005/8/layout/StepDownProcess"/>
    <dgm:cxn modelId="{1349904B-E122-43A3-BE99-4A6A1712E83A}" type="presParOf" srcId="{999084D4-C71F-4A19-B147-3EB0DD137AD5}" destId="{F6B3997F-D90F-41AF-A14F-F8B3E042747F}" srcOrd="0" destOrd="0" presId="urn:microsoft.com/office/officeart/2005/8/layout/StepDownProcess"/>
    <dgm:cxn modelId="{4A55C88C-BCE5-4358-B8AE-50FE382E91D2}" type="presParOf" srcId="{999084D4-C71F-4A19-B147-3EB0DD137AD5}" destId="{AEAD24DB-AFB2-4CEE-93EA-02CA4A2CD11D}" srcOrd="1" destOrd="0" presId="urn:microsoft.com/office/officeart/2005/8/layout/StepDownProcess"/>
    <dgm:cxn modelId="{7AA249BE-EA69-4B42-8B94-9B6BC1404E2C}" type="presParOf" srcId="{999084D4-C71F-4A19-B147-3EB0DD137AD5}" destId="{3BE963E5-BE71-47BA-9C50-CC6C04D281AF}" srcOrd="2" destOrd="0" presId="urn:microsoft.com/office/officeart/2005/8/layout/StepDownProcess"/>
    <dgm:cxn modelId="{0153627E-ADB5-4108-9801-A89DA9DDE3E8}" type="presParOf" srcId="{EC85791C-418F-4ACF-BD76-572502472BBD}" destId="{1895D7C7-2FE2-41F5-B2E3-DA501234D901}" srcOrd="9" destOrd="0" presId="urn:microsoft.com/office/officeart/2005/8/layout/StepDownProcess"/>
    <dgm:cxn modelId="{97FF2E48-C95E-4659-B71A-9BF4F8A0C190}" type="presParOf" srcId="{EC85791C-418F-4ACF-BD76-572502472BBD}" destId="{7FC64222-3AF9-44BC-AE51-4450AC833BCA}" srcOrd="10" destOrd="0" presId="urn:microsoft.com/office/officeart/2005/8/layout/StepDownProcess"/>
    <dgm:cxn modelId="{A3B4B53E-6425-4E20-AC8A-1151E941B3C7}" type="presParOf" srcId="{7FC64222-3AF9-44BC-AE51-4450AC833BCA}" destId="{97A2840C-3724-4276-929A-6819F10F059E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6FC38F-FCFE-4BF2-8324-CD412950548F}">
      <dsp:nvSpPr>
        <dsp:cNvPr id="0" name=""/>
        <dsp:cNvSpPr/>
      </dsp:nvSpPr>
      <dsp:spPr>
        <a:xfrm rot="5400000">
          <a:off x="1380367" y="825902"/>
          <a:ext cx="541425" cy="61639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7D6446-44B7-4FCC-BC97-529C86198218}">
      <dsp:nvSpPr>
        <dsp:cNvPr id="0" name=""/>
        <dsp:cNvSpPr/>
      </dsp:nvSpPr>
      <dsp:spPr>
        <a:xfrm>
          <a:off x="4526" y="225721"/>
          <a:ext cx="3376234" cy="637979"/>
        </a:xfrm>
        <a:prstGeom prst="roundRect">
          <a:avLst>
            <a:gd name="adj" fmla="val 16670"/>
          </a:avLst>
        </a:prstGeom>
        <a:solidFill>
          <a:schemeClr val="bg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400" kern="1200" dirty="0">
              <a:solidFill>
                <a:schemeClr val="tx1"/>
              </a:solidFill>
            </a:rPr>
            <a:t>Freigabe Gesuch um Leistungsgutsprache = Start Bedarfsermittlung</a:t>
          </a:r>
        </a:p>
      </dsp:txBody>
      <dsp:txXfrm>
        <a:off x="35675" y="256870"/>
        <a:ext cx="3313936" cy="575681"/>
      </dsp:txXfrm>
    </dsp:sp>
    <dsp:sp modelId="{33716891-5B89-4479-A97C-A3D98F2CD4FF}">
      <dsp:nvSpPr>
        <dsp:cNvPr id="0" name=""/>
        <dsp:cNvSpPr/>
      </dsp:nvSpPr>
      <dsp:spPr>
        <a:xfrm>
          <a:off x="2148364" y="286567"/>
          <a:ext cx="662895" cy="5156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8C4A1B-1DC9-400E-922B-779391903029}">
      <dsp:nvSpPr>
        <dsp:cNvPr id="0" name=""/>
        <dsp:cNvSpPr/>
      </dsp:nvSpPr>
      <dsp:spPr>
        <a:xfrm rot="5400000">
          <a:off x="2986791" y="1542564"/>
          <a:ext cx="541425" cy="61639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79C6CE-FE9C-41FB-9E7E-FB1773BCD8EC}">
      <dsp:nvSpPr>
        <dsp:cNvPr id="0" name=""/>
        <dsp:cNvSpPr/>
      </dsp:nvSpPr>
      <dsp:spPr>
        <a:xfrm>
          <a:off x="1625118" y="942383"/>
          <a:ext cx="3347897" cy="637979"/>
        </a:xfrm>
        <a:prstGeom prst="roundRect">
          <a:avLst>
            <a:gd name="adj" fmla="val 16670"/>
          </a:avLst>
        </a:prstGeom>
        <a:solidFill>
          <a:schemeClr val="bg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400" kern="1200" dirty="0">
              <a:solidFill>
                <a:schemeClr val="tx1"/>
              </a:solidFill>
            </a:rPr>
            <a:t>Planung Gesprächstermin(e) durch Fachperson Bedarfsermittlung</a:t>
          </a:r>
        </a:p>
      </dsp:txBody>
      <dsp:txXfrm>
        <a:off x="1656267" y="973532"/>
        <a:ext cx="3285599" cy="575681"/>
      </dsp:txXfrm>
    </dsp:sp>
    <dsp:sp modelId="{6D9C8216-096A-4A99-9050-DD9CC0E99A25}">
      <dsp:nvSpPr>
        <dsp:cNvPr id="0" name=""/>
        <dsp:cNvSpPr/>
      </dsp:nvSpPr>
      <dsp:spPr>
        <a:xfrm>
          <a:off x="3754788" y="1003229"/>
          <a:ext cx="662895" cy="5156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5E2D76-BF81-4088-BA7E-B803CFD263A3}">
      <dsp:nvSpPr>
        <dsp:cNvPr id="0" name=""/>
        <dsp:cNvSpPr/>
      </dsp:nvSpPr>
      <dsp:spPr>
        <a:xfrm rot="5400000">
          <a:off x="4513556" y="2259225"/>
          <a:ext cx="541425" cy="61639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F6EB00-964E-4DE2-8541-A5B7F4A3CA0E}">
      <dsp:nvSpPr>
        <dsp:cNvPr id="0" name=""/>
        <dsp:cNvSpPr/>
      </dsp:nvSpPr>
      <dsp:spPr>
        <a:xfrm>
          <a:off x="3245711" y="1659044"/>
          <a:ext cx="3160241" cy="637979"/>
        </a:xfrm>
        <a:prstGeom prst="roundRect">
          <a:avLst>
            <a:gd name="adj" fmla="val 16670"/>
          </a:avLst>
        </a:prstGeom>
        <a:solidFill>
          <a:schemeClr val="bg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400" kern="1200" dirty="0">
              <a:solidFill>
                <a:schemeClr val="tx1"/>
              </a:solidFill>
            </a:rPr>
            <a:t>Durchführung Gespräch(e)</a:t>
          </a:r>
        </a:p>
      </dsp:txBody>
      <dsp:txXfrm>
        <a:off x="3276860" y="1690193"/>
        <a:ext cx="3097943" cy="575681"/>
      </dsp:txXfrm>
    </dsp:sp>
    <dsp:sp modelId="{A7256BA2-8A27-49DA-99B4-CBDC380EF5F3}">
      <dsp:nvSpPr>
        <dsp:cNvPr id="0" name=""/>
        <dsp:cNvSpPr/>
      </dsp:nvSpPr>
      <dsp:spPr>
        <a:xfrm>
          <a:off x="5281552" y="1719890"/>
          <a:ext cx="662895" cy="5156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B702C0-B48E-40C3-9857-2C0D9A485629}">
      <dsp:nvSpPr>
        <dsp:cNvPr id="0" name=""/>
        <dsp:cNvSpPr/>
      </dsp:nvSpPr>
      <dsp:spPr>
        <a:xfrm rot="5400000">
          <a:off x="6040320" y="2975887"/>
          <a:ext cx="541425" cy="61639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B181E1-3D6E-439F-8E46-95C28EF0A638}">
      <dsp:nvSpPr>
        <dsp:cNvPr id="0" name=""/>
        <dsp:cNvSpPr/>
      </dsp:nvSpPr>
      <dsp:spPr>
        <a:xfrm>
          <a:off x="4866304" y="2375706"/>
          <a:ext cx="2972584" cy="637979"/>
        </a:xfrm>
        <a:prstGeom prst="roundRect">
          <a:avLst>
            <a:gd name="adj" fmla="val 16670"/>
          </a:avLst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400" kern="1200" dirty="0">
              <a:solidFill>
                <a:schemeClr val="tx1"/>
              </a:solidFill>
            </a:rPr>
            <a:t>Dokumentation der Bedarfsermittlung im IHP</a:t>
          </a:r>
        </a:p>
      </dsp:txBody>
      <dsp:txXfrm>
        <a:off x="4897453" y="2406855"/>
        <a:ext cx="2910286" cy="575681"/>
      </dsp:txXfrm>
    </dsp:sp>
    <dsp:sp modelId="{3178C27B-7726-4DBE-A3ED-546E5553A2F9}">
      <dsp:nvSpPr>
        <dsp:cNvPr id="0" name=""/>
        <dsp:cNvSpPr/>
      </dsp:nvSpPr>
      <dsp:spPr>
        <a:xfrm>
          <a:off x="6808317" y="2436552"/>
          <a:ext cx="662895" cy="5156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B3997F-D90F-41AF-A14F-F8B3E042747F}">
      <dsp:nvSpPr>
        <dsp:cNvPr id="0" name=""/>
        <dsp:cNvSpPr/>
      </dsp:nvSpPr>
      <dsp:spPr>
        <a:xfrm rot="5400000">
          <a:off x="7567084" y="3692548"/>
          <a:ext cx="541425" cy="61639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AD24DB-AFB2-4CEE-93EA-02CA4A2CD11D}">
      <dsp:nvSpPr>
        <dsp:cNvPr id="0" name=""/>
        <dsp:cNvSpPr/>
      </dsp:nvSpPr>
      <dsp:spPr>
        <a:xfrm>
          <a:off x="6486896" y="3092367"/>
          <a:ext cx="2784927" cy="637979"/>
        </a:xfrm>
        <a:prstGeom prst="roundRect">
          <a:avLst>
            <a:gd name="adj" fmla="val 16670"/>
          </a:avLst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400" kern="1200" dirty="0">
              <a:solidFill>
                <a:schemeClr val="tx1"/>
              </a:solidFill>
            </a:rPr>
            <a:t>IHP zur Prüfung an MmB/gV (Rückmeldung)</a:t>
          </a:r>
        </a:p>
      </dsp:txBody>
      <dsp:txXfrm>
        <a:off x="6518045" y="3123516"/>
        <a:ext cx="2722629" cy="575681"/>
      </dsp:txXfrm>
    </dsp:sp>
    <dsp:sp modelId="{3BE963E5-BE71-47BA-9C50-CC6C04D281AF}">
      <dsp:nvSpPr>
        <dsp:cNvPr id="0" name=""/>
        <dsp:cNvSpPr/>
      </dsp:nvSpPr>
      <dsp:spPr>
        <a:xfrm>
          <a:off x="8335081" y="3153213"/>
          <a:ext cx="662895" cy="5156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A2840C-3724-4276-929A-6819F10F059E}">
      <dsp:nvSpPr>
        <dsp:cNvPr id="0" name=""/>
        <dsp:cNvSpPr/>
      </dsp:nvSpPr>
      <dsp:spPr>
        <a:xfrm>
          <a:off x="8107489" y="3809029"/>
          <a:ext cx="2871897" cy="637979"/>
        </a:xfrm>
        <a:prstGeom prst="roundRect">
          <a:avLst>
            <a:gd name="adj" fmla="val 16670"/>
          </a:avLst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400" kern="1200" dirty="0">
              <a:solidFill>
                <a:schemeClr val="tx1"/>
              </a:solidFill>
            </a:rPr>
            <a:t>Abschluss der Bedarfsermittlung durch Fachperson und Freigabe an Bedarfsprüfungsstelle</a:t>
          </a:r>
        </a:p>
      </dsp:txBody>
      <dsp:txXfrm>
        <a:off x="8138638" y="3840178"/>
        <a:ext cx="2809599" cy="5756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72479" y="249029"/>
            <a:ext cx="4282476" cy="336706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1200"/>
            </a:lvl1pPr>
          </a:lstStyle>
          <a:p>
            <a:r>
              <a:rPr lang="de-CH" sz="900"/>
              <a:t>Kopfzeilentext</a:t>
            </a:r>
            <a:endParaRPr lang="de-CH" sz="900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092527" y="249029"/>
            <a:ext cx="1232669" cy="336706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1200"/>
            </a:lvl1pPr>
          </a:lstStyle>
          <a:p>
            <a:fld id="{EEC665CA-D682-48EC-95D2-126FD6449D65}" type="datetime1">
              <a:rPr lang="de-CH" sz="900" smtClean="0"/>
              <a:t>06.07.2026</a:t>
            </a:fld>
            <a:endParaRPr lang="de-CH" sz="90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472479" y="9215733"/>
            <a:ext cx="4282476" cy="35969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200"/>
            </a:lvl1pPr>
          </a:lstStyle>
          <a:p>
            <a:r>
              <a:rPr lang="de-CH" sz="900"/>
              <a:t>Fusszeilentext</a:t>
            </a:r>
            <a:endParaRPr lang="de-CH" sz="90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092527" y="9215735"/>
            <a:ext cx="1232669" cy="3596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/>
            </a:lvl1pPr>
          </a:lstStyle>
          <a:p>
            <a:fld id="{2CEDAA2C-602C-494B-9BFF-F0D7FF14E319}" type="slidenum">
              <a:rPr lang="de-CH" sz="900" smtClean="0"/>
              <a:t>‹Nr.›</a:t>
            </a:fld>
            <a:endParaRPr lang="de-CH" sz="900" dirty="0"/>
          </a:p>
        </p:txBody>
      </p:sp>
    </p:spTree>
    <p:extLst>
      <p:ext uri="{BB962C8B-B14F-4D97-AF65-F5344CB8AC3E}">
        <p14:creationId xmlns:p14="http://schemas.microsoft.com/office/powerpoint/2010/main" val="162500267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lienbildplatzhalter 11"/>
          <p:cNvSpPr>
            <a:spLocks noGrp="1" noRot="1" noChangeAspect="1"/>
          </p:cNvSpPr>
          <p:nvPr>
            <p:ph type="sldImg" idx="2"/>
          </p:nvPr>
        </p:nvSpPr>
        <p:spPr>
          <a:xfrm>
            <a:off x="504825" y="1352550"/>
            <a:ext cx="6035675" cy="3395663"/>
          </a:xfrm>
          <a:prstGeom prst="rect">
            <a:avLst/>
          </a:prstGeom>
          <a:noFill/>
          <a:ln w="3175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4"/>
          </p:nvPr>
        </p:nvSpPr>
        <p:spPr>
          <a:xfrm>
            <a:off x="768425" y="9731762"/>
            <a:ext cx="2210808" cy="1948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900"/>
            </a:lvl1pPr>
          </a:lstStyle>
          <a:p>
            <a:r>
              <a:rPr lang="de-CH" dirty="0"/>
              <a:t>Fusszeilentext</a:t>
            </a:r>
          </a:p>
        </p:txBody>
      </p:sp>
      <p:sp>
        <p:nvSpPr>
          <p:cNvPr id="15" name="Foliennummernplatzhalter 14"/>
          <p:cNvSpPr>
            <a:spLocks noGrp="1"/>
          </p:cNvSpPr>
          <p:nvPr>
            <p:ph type="sldNum" sz="quarter" idx="5"/>
          </p:nvPr>
        </p:nvSpPr>
        <p:spPr>
          <a:xfrm>
            <a:off x="5414612" y="9731762"/>
            <a:ext cx="863510" cy="1948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900"/>
            </a:lvl1pPr>
          </a:lstStyle>
          <a:p>
            <a:fld id="{83C81C81-E364-4366-A610-2DB15FF98538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6" name="Notizenplatzhalter 15"/>
          <p:cNvSpPr>
            <a:spLocks noGrp="1"/>
          </p:cNvSpPr>
          <p:nvPr>
            <p:ph type="body" sz="quarter" idx="3"/>
          </p:nvPr>
        </p:nvSpPr>
        <p:spPr>
          <a:xfrm>
            <a:off x="766621" y="5041490"/>
            <a:ext cx="5511501" cy="4221244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7" name="Datumsplatzhalter 16"/>
          <p:cNvSpPr>
            <a:spLocks noGrp="1"/>
          </p:cNvSpPr>
          <p:nvPr>
            <p:ph type="dt" idx="1"/>
          </p:nvPr>
        </p:nvSpPr>
        <p:spPr>
          <a:xfrm>
            <a:off x="4192602" y="462286"/>
            <a:ext cx="2076877" cy="201618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900"/>
            </a:lvl1pPr>
          </a:lstStyle>
          <a:p>
            <a:fld id="{A17AAF7D-4283-4014-80F4-26E915FEACF8}" type="datetime1">
              <a:rPr lang="de-CH" smtClean="0"/>
              <a:t>06.07.2026</a:t>
            </a:fld>
            <a:endParaRPr lang="de-CH" dirty="0"/>
          </a:p>
        </p:txBody>
      </p:sp>
      <p:sp>
        <p:nvSpPr>
          <p:cNvPr id="18" name="Kopfzeilenplatzhalter 17"/>
          <p:cNvSpPr>
            <a:spLocks noGrp="1"/>
          </p:cNvSpPr>
          <p:nvPr>
            <p:ph type="hdr" sz="quarter"/>
          </p:nvPr>
        </p:nvSpPr>
        <p:spPr>
          <a:xfrm>
            <a:off x="757978" y="468975"/>
            <a:ext cx="3220500" cy="194929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900"/>
            </a:lvl1pPr>
          </a:lstStyle>
          <a:p>
            <a:r>
              <a:rPr lang="de-CH"/>
              <a:t>Kopfzeilentext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1170970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spcAft>
        <a:spcPts val="60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177800" indent="-177800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357188" indent="-179388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534988" indent="-177800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720725" indent="-185738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7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85464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9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84133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-&gt;Neuen Mandanten anmelden </a:t>
            </a:r>
          </a:p>
          <a:p>
            <a:r>
              <a:rPr lang="de-CH" dirty="0"/>
              <a:t>-&gt; "Diese Angaben wurden aus dem BE-Login übernommen, mit welchem Sie sich angemeldet haben. Dieses darf nicht das BE-Login des Menschen mit Behinderung sein, sondern muss Ihr persönliches (gesetzliche Vertretung) sein. Stellen Sie sicher, dass Ihr BE-Login (gesetzliche Vertretung) hinterlegt ist. Passen Sie dies gegebenenfalls jetzt an.  </a:t>
            </a:r>
            <a:r>
              <a:rPr lang="de-CH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Angemeldet als: </a:t>
            </a:r>
            <a:r>
              <a:rPr lang="de-CH" sz="11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francis.grand@be.ch"</a:t>
            </a:r>
            <a:endParaRPr lang="de-CH" sz="11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CH" dirty="0"/>
              <a:t>-&gt;Hochladen der Ernennungsurkunde</a:t>
            </a:r>
          </a:p>
          <a:p>
            <a:r>
              <a:rPr lang="de-CH" dirty="0"/>
              <a:t>-&gt;Angaben zum neuen Mandanten</a:t>
            </a:r>
          </a:p>
          <a:p>
            <a:endParaRPr lang="de-CH" dirty="0"/>
          </a:p>
          <a:p>
            <a:r>
              <a:rPr lang="de-CH" dirty="0"/>
              <a:t>Vertretungsanfrage wird durch das AIS überprüft und freigegeben…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9473409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14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635188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15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101715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16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278921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CD337-C07C-84F9-3915-7B3C1DAFA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17DABFF-71BF-E623-FD42-7B4C37F92C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C8285C4-8B79-8422-E992-0CE10ABFEE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2E1BC38-C4AD-60C8-3438-28A144D104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17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2255111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22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46409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839788" y="2132856"/>
            <a:ext cx="8496300" cy="1558082"/>
          </a:xfrm>
        </p:spPr>
        <p:txBody>
          <a:bodyPr anchor="b"/>
          <a:lstStyle>
            <a:lvl1pPr algn="l">
              <a:lnSpc>
                <a:spcPct val="105000"/>
              </a:lnSpc>
              <a:defRPr sz="5100"/>
            </a:lvl1pPr>
          </a:lstStyle>
          <a:p>
            <a:r>
              <a:rPr lang="de-CH" dirty="0"/>
              <a:t>Titel (maximal zwei Zeilen)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39788" y="3757613"/>
            <a:ext cx="8496300" cy="1500187"/>
          </a:xfrm>
        </p:spPr>
        <p:txBody>
          <a:bodyPr/>
          <a:lstStyle>
            <a:lvl1pPr marL="0" indent="0" algn="l">
              <a:buNone/>
              <a:defRPr sz="5100">
                <a:solidFill>
                  <a:srgbClr val="99999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Untertitel hinzufügen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3DC6B3D-051C-4BB5-9F4B-3A2474AD93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9788" y="1881188"/>
            <a:ext cx="5256212" cy="252412"/>
          </a:xfrm>
        </p:spPr>
        <p:txBody>
          <a:bodyPr lIns="18000"/>
          <a:lstStyle>
            <a:lvl1pPr>
              <a:defRPr sz="1300" b="1" spc="-20" baseline="0">
                <a:solidFill>
                  <a:srgbClr val="EA161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Spitzmarke hinzufügen</a:t>
            </a:r>
            <a:endParaRPr lang="de-CH" dirty="0"/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F6BA63E4-E10F-4E0A-91F5-2A2F842253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788" y="6033704"/>
            <a:ext cx="5256212" cy="430643"/>
          </a:xfrm>
        </p:spPr>
        <p:txBody>
          <a:bodyPr anchor="b"/>
          <a:lstStyle>
            <a:lvl1pPr>
              <a:defRPr sz="1300" b="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Referent/-in</a:t>
            </a:r>
            <a:br>
              <a:rPr lang="de-DE" dirty="0"/>
            </a:br>
            <a:r>
              <a:rPr lang="de-DE" dirty="0"/>
              <a:t>Organisationseinheit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338539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838200" y="1852612"/>
            <a:ext cx="5329808" cy="4672800"/>
          </a:xfrm>
        </p:spPr>
        <p:txBody>
          <a:bodyPr/>
          <a:lstStyle/>
          <a:p>
            <a:pPr lvl="0"/>
            <a:r>
              <a:rPr lang="de-CH" noProof="0" dirty="0"/>
              <a:t>Textmasterformat bearbeiten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493098" y="1852612"/>
            <a:ext cx="5329015" cy="4672799"/>
          </a:xfrm>
        </p:spPr>
        <p:txBody>
          <a:bodyPr/>
          <a:lstStyle/>
          <a:p>
            <a:pPr lvl="0"/>
            <a:r>
              <a:rPr lang="de-CH" noProof="0" dirty="0"/>
              <a:t>Textmasterformat bearbeiten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186258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2" name="Bildplatzhalter 4">
            <a:extLst>
              <a:ext uri="{FF2B5EF4-FFF2-40B4-BE49-F238E27FC236}">
                <a16:creationId xmlns:a16="http://schemas.microsoft.com/office/drawing/2014/main" id="{BDCA4218-6304-434F-B7B6-74DF28EC09A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2304" y="1916832"/>
            <a:ext cx="5329808" cy="4507035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FC1C5F14-3075-4FD1-945B-02DE33860C0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52612"/>
            <a:ext cx="5329808" cy="4672800"/>
          </a:xfrm>
        </p:spPr>
        <p:txBody>
          <a:bodyPr/>
          <a:lstStyle/>
          <a:p>
            <a:pPr lvl="0"/>
            <a:r>
              <a:rPr lang="de-CH" noProof="0" dirty="0"/>
              <a:t>Textmasterformat bearbeiten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4393508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Bild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4" name="Bildplatzhalter 4">
            <a:extLst>
              <a:ext uri="{FF2B5EF4-FFF2-40B4-BE49-F238E27FC236}">
                <a16:creationId xmlns:a16="http://schemas.microsoft.com/office/drawing/2014/main" id="{B7494CC6-D926-49A7-9F3F-4C583660BC8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39788" y="1916831"/>
            <a:ext cx="5329808" cy="4507035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1" name="Inhaltsplatzhalter 3">
            <a:extLst>
              <a:ext uri="{FF2B5EF4-FFF2-40B4-BE49-F238E27FC236}">
                <a16:creationId xmlns:a16="http://schemas.microsoft.com/office/drawing/2014/main" id="{FFF4BFA1-D66B-4323-A031-D7779026D27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493098" y="1852612"/>
            <a:ext cx="5329015" cy="4672799"/>
          </a:xfrm>
        </p:spPr>
        <p:txBody>
          <a:bodyPr/>
          <a:lstStyle/>
          <a:p>
            <a:pPr lvl="0"/>
            <a:r>
              <a:rPr lang="de-CH" noProof="0" dirty="0"/>
              <a:t>Textmasterformat bearbeiten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0020392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0" name="Bildplatzhalter 4">
            <a:extLst>
              <a:ext uri="{FF2B5EF4-FFF2-40B4-BE49-F238E27FC236}">
                <a16:creationId xmlns:a16="http://schemas.microsoft.com/office/drawing/2014/main" id="{A79F27DF-F3EE-4D6E-866F-A71D2FB41AF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39787" y="1916831"/>
            <a:ext cx="10982325" cy="4507035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517538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379844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054461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 / 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FFCB8FE2-596F-4639-81B6-677760E59C50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838200" y="1071564"/>
            <a:ext cx="10983913" cy="619126"/>
          </a:xfrm>
          <a:prstGeom prst="rect">
            <a:avLst/>
          </a:prstGeom>
        </p:spPr>
        <p:txBody>
          <a:bodyPr/>
          <a:lstStyle>
            <a:lvl1pPr marL="0" marR="0" indent="0" algn="l" defTabSz="4476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marL="0" marR="0" lvl="0" indent="0" algn="l" defTabSz="4476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/>
              <a:t>Titel hinzufügen</a:t>
            </a:r>
            <a:br>
              <a:rPr lang="de-CH" sz="3600" dirty="0"/>
            </a:br>
            <a:endParaRPr lang="de-CH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DCC5B7B2-4BCB-45CF-8BB1-CDDCDAB721B8}"/>
              </a:ext>
            </a:extLst>
          </p:cNvPr>
          <p:cNvSpPr>
            <a:spLocks noGrp="1"/>
          </p:cNvSpPr>
          <p:nvPr>
            <p:ph idx="1" hasCustomPrompt="1"/>
            <p:custDataLst>
              <p:tags r:id="rId2"/>
            </p:custDataLst>
          </p:nvPr>
        </p:nvSpPr>
        <p:spPr>
          <a:xfrm>
            <a:off x="838200" y="1852613"/>
            <a:ext cx="10983913" cy="467273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CH" dirty="0"/>
              <a:t>Textmasterformat bearbeiten</a:t>
            </a:r>
          </a:p>
          <a:p>
            <a:pPr lvl="1"/>
            <a:r>
              <a:rPr lang="de-CH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A2F287A-1184-4C8C-A841-E244EF8C254F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 sz="820"/>
            </a:lvl1pPr>
          </a:lstStyle>
          <a:p>
            <a:r>
              <a:rPr lang="de-CH" kern="0">
                <a:solidFill>
                  <a:srgbClr val="000000"/>
                </a:solidFill>
                <a:cs typeface="Arial" panose="020B0604020202020204" pitchFamily="34" charset="0"/>
              </a:rPr>
              <a:t>07. Juli 2026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0377BC-28E9-40D4-9091-9E0276870636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 sz="820" b="0"/>
            </a:lvl1pPr>
          </a:lstStyle>
          <a:p>
            <a:pPr>
              <a:defRPr/>
            </a:pPr>
            <a:fld id="{22C43A00-C0E5-F64E-B7F3-B20E065A2C7A}" type="slidenum">
              <a:rPr lang="de-CH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CH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217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Bild (hell)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4">
            <a:extLst>
              <a:ext uri="{FF2B5EF4-FFF2-40B4-BE49-F238E27FC236}">
                <a16:creationId xmlns:a16="http://schemas.microsoft.com/office/drawing/2014/main" id="{60DBF63A-340F-460B-96E6-FC454B3EB6E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lIns="9432000" tIns="720000" rIns="360000" anchor="ctr"/>
          <a:lstStyle>
            <a:lvl1pPr algn="l"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de-CH" dirty="0"/>
              <a:t>Hintergrundbild durch «Drag &amp; Drop» in den Bildplatzhalter ziehen.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6A410D26-1556-455F-8E0C-7721F22645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-240704" y="0"/>
            <a:ext cx="168696" cy="6858000"/>
          </a:xfrm>
          <a:solidFill>
            <a:srgbClr val="FFFFFF">
              <a:alpha val="69804"/>
            </a:srgbClr>
          </a:solidFill>
        </p:spPr>
        <p:txBody>
          <a:bodyPr vert="vert270" lIns="18000" rIns="18000" anchor="t"/>
          <a:lstStyle>
            <a:lvl1pPr algn="r">
              <a:defRPr sz="820">
                <a:solidFill>
                  <a:schemeClr val="bg2"/>
                </a:solidFill>
              </a:defRPr>
            </a:lvl1pPr>
          </a:lstStyle>
          <a:p>
            <a:pPr lvl="0"/>
            <a:r>
              <a:rPr lang="de-DE" dirty="0"/>
              <a:t>Helle transparente Fläche – kann über das Hintergrundbild gezogen werden.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39788" y="3757613"/>
            <a:ext cx="8496300" cy="1500187"/>
          </a:xfrm>
        </p:spPr>
        <p:txBody>
          <a:bodyPr/>
          <a:lstStyle>
            <a:lvl1pPr marL="0" indent="0" algn="l">
              <a:buNone/>
              <a:defRPr sz="5100">
                <a:solidFill>
                  <a:srgbClr val="99999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Untertitel hinzufügen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3DC6B3D-051C-4BB5-9F4B-3A2474AD93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9788" y="1881188"/>
            <a:ext cx="5256212" cy="252412"/>
          </a:xfrm>
        </p:spPr>
        <p:txBody>
          <a:bodyPr lIns="18000"/>
          <a:lstStyle>
            <a:lvl1pPr>
              <a:defRPr sz="1300" b="1" spc="-20" baseline="0">
                <a:solidFill>
                  <a:srgbClr val="EA161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Spitzmarke hinzufügen</a:t>
            </a:r>
            <a:endParaRPr lang="de-CH" dirty="0"/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85EFC2AA-536C-4AE6-B953-354A6935FC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91600" y="180000"/>
            <a:ext cx="1483200" cy="694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500" b="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   </a:t>
            </a:r>
            <a:endParaRPr lang="de-CH" dirty="0"/>
          </a:p>
        </p:txBody>
      </p:sp>
      <p:sp>
        <p:nvSpPr>
          <p:cNvPr id="15" name="Textplatzhalter 4">
            <a:extLst>
              <a:ext uri="{FF2B5EF4-FFF2-40B4-BE49-F238E27FC236}">
                <a16:creationId xmlns:a16="http://schemas.microsoft.com/office/drawing/2014/main" id="{5635797A-88C8-4B59-88E9-2DAF61D259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788" y="6033704"/>
            <a:ext cx="5256212" cy="430643"/>
          </a:xfrm>
        </p:spPr>
        <p:txBody>
          <a:bodyPr anchor="b"/>
          <a:lstStyle>
            <a:lvl1pPr>
              <a:defRPr sz="1300" b="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Referent/-in</a:t>
            </a:r>
            <a:br>
              <a:rPr lang="de-DE" dirty="0"/>
            </a:br>
            <a:r>
              <a:rPr lang="de-DE" dirty="0"/>
              <a:t>Organisationseinheit</a:t>
            </a:r>
            <a:endParaRPr lang="de-CH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839788" y="2132856"/>
            <a:ext cx="8496300" cy="1558082"/>
          </a:xfrm>
        </p:spPr>
        <p:txBody>
          <a:bodyPr anchor="b"/>
          <a:lstStyle>
            <a:lvl1pPr algn="l">
              <a:lnSpc>
                <a:spcPct val="105000"/>
              </a:lnSpc>
              <a:defRPr sz="5100"/>
            </a:lvl1pPr>
          </a:lstStyle>
          <a:p>
            <a:r>
              <a:rPr lang="de-CH" dirty="0"/>
              <a:t>Titel (maximal zwei Zeilen)</a:t>
            </a:r>
          </a:p>
        </p:txBody>
      </p:sp>
    </p:spTree>
    <p:extLst>
      <p:ext uri="{BB962C8B-B14F-4D97-AF65-F5344CB8AC3E}">
        <p14:creationId xmlns:p14="http://schemas.microsoft.com/office/powerpoint/2010/main" val="1009635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Bild (dunke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4">
            <a:extLst>
              <a:ext uri="{FF2B5EF4-FFF2-40B4-BE49-F238E27FC236}">
                <a16:creationId xmlns:a16="http://schemas.microsoft.com/office/drawing/2014/main" id="{6A2DDBDC-F105-48B2-B9F8-38121A7EA8C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lIns="9432000" tIns="720000" rIns="360000" anchor="ctr"/>
          <a:lstStyle>
            <a:lvl1pPr algn="l"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de-CH" dirty="0"/>
              <a:t>Hintergrundbild durch «Drag &amp; Drop» in den Bildplatzhalter ziehen.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97E9A6A2-BECC-4EE3-BDC3-5BB494708F2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-240704" y="0"/>
            <a:ext cx="168696" cy="6858000"/>
          </a:xfrm>
          <a:solidFill>
            <a:schemeClr val="accent1">
              <a:alpha val="69804"/>
            </a:schemeClr>
          </a:solidFill>
        </p:spPr>
        <p:txBody>
          <a:bodyPr vert="vert270" lIns="18000" rIns="18000" anchor="t"/>
          <a:lstStyle>
            <a:lvl1pPr algn="r">
              <a:defRPr sz="820">
                <a:solidFill>
                  <a:schemeClr val="bg2"/>
                </a:solidFill>
              </a:defRPr>
            </a:lvl1pPr>
          </a:lstStyle>
          <a:p>
            <a:pPr lvl="0"/>
            <a:r>
              <a:rPr lang="de-DE" dirty="0"/>
              <a:t>Dunkle transparente Fläche – kann über das Hintergrundbild gezogen werden.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39788" y="3757613"/>
            <a:ext cx="8496300" cy="1500187"/>
          </a:xfrm>
        </p:spPr>
        <p:txBody>
          <a:bodyPr/>
          <a:lstStyle>
            <a:lvl1pPr marL="0" indent="0" algn="l">
              <a:buNone/>
              <a:defRPr sz="5100">
                <a:solidFill>
                  <a:srgbClr val="99999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Untertitel hinzufügen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3DC6B3D-051C-4BB5-9F4B-3A2474AD93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9788" y="1881188"/>
            <a:ext cx="5256212" cy="252412"/>
          </a:xfrm>
        </p:spPr>
        <p:txBody>
          <a:bodyPr lIns="18000"/>
          <a:lstStyle>
            <a:lvl1pPr>
              <a:defRPr sz="1300" b="1" spc="-2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Spitzmarke hinzufügen</a:t>
            </a:r>
            <a:endParaRPr lang="de-CH" dirty="0"/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85EFC2AA-536C-4AE6-B953-354A6935FC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91600" y="180000"/>
            <a:ext cx="1483200" cy="694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500" b="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   </a:t>
            </a:r>
            <a:endParaRPr lang="de-CH" dirty="0"/>
          </a:p>
        </p:txBody>
      </p:sp>
      <p:sp>
        <p:nvSpPr>
          <p:cNvPr id="14" name="Textplatzhalter 4">
            <a:extLst>
              <a:ext uri="{FF2B5EF4-FFF2-40B4-BE49-F238E27FC236}">
                <a16:creationId xmlns:a16="http://schemas.microsoft.com/office/drawing/2014/main" id="{98F91D8E-4836-4A00-B7AC-63D16F153E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788" y="6033704"/>
            <a:ext cx="5256212" cy="430643"/>
          </a:xfrm>
        </p:spPr>
        <p:txBody>
          <a:bodyPr anchor="b"/>
          <a:lstStyle>
            <a:lvl1pPr>
              <a:defRPr sz="1300" b="0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Referent/-in</a:t>
            </a:r>
            <a:br>
              <a:rPr lang="de-DE" dirty="0"/>
            </a:br>
            <a:r>
              <a:rPr lang="de-DE" dirty="0"/>
              <a:t>Organisationseinheit</a:t>
            </a:r>
            <a:endParaRPr lang="de-CH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839788" y="2132856"/>
            <a:ext cx="8496300" cy="1558082"/>
          </a:xfrm>
        </p:spPr>
        <p:txBody>
          <a:bodyPr anchor="b"/>
          <a:lstStyle>
            <a:lvl1pPr algn="l">
              <a:lnSpc>
                <a:spcPct val="105000"/>
              </a:lnSpc>
              <a:defRPr sz="5100">
                <a:solidFill>
                  <a:schemeClr val="bg1"/>
                </a:solidFill>
              </a:defRPr>
            </a:lvl1pPr>
          </a:lstStyle>
          <a:p>
            <a:r>
              <a:rPr lang="de-CH" dirty="0"/>
              <a:t>Titel (maximal zwei Zeilen)</a:t>
            </a:r>
          </a:p>
        </p:txBody>
      </p:sp>
    </p:spTree>
    <p:extLst>
      <p:ext uri="{BB962C8B-B14F-4D97-AF65-F5344CB8AC3E}">
        <p14:creationId xmlns:p14="http://schemas.microsoft.com/office/powerpoint/2010/main" val="3891886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itel Schwarz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839788" y="2132855"/>
            <a:ext cx="8496300" cy="735293"/>
          </a:xfrm>
        </p:spPr>
        <p:txBody>
          <a:bodyPr anchor="b"/>
          <a:lstStyle>
            <a:lvl1pPr algn="l">
              <a:lnSpc>
                <a:spcPct val="105000"/>
              </a:lnSpc>
              <a:defRPr sz="5100">
                <a:solidFill>
                  <a:schemeClr val="bg1"/>
                </a:solidFill>
              </a:defRPr>
            </a:lvl1pPr>
          </a:lstStyle>
          <a:p>
            <a:r>
              <a:rPr lang="de-CH" dirty="0"/>
              <a:t>Kapiteltitel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39788" y="2924945"/>
            <a:ext cx="8496300" cy="1670986"/>
          </a:xfrm>
        </p:spPr>
        <p:txBody>
          <a:bodyPr/>
          <a:lstStyle>
            <a:lvl1pPr marL="0" indent="0" algn="l">
              <a:buNone/>
              <a:defRPr sz="5100">
                <a:solidFill>
                  <a:srgbClr val="99999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Untertitel hinzufügen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04820DD-3205-4E29-AE71-A382F3B95B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3151" y="181525"/>
            <a:ext cx="1484308" cy="69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246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itel Blaugra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839788" y="2132855"/>
            <a:ext cx="8496300" cy="735293"/>
          </a:xfrm>
        </p:spPr>
        <p:txBody>
          <a:bodyPr anchor="b"/>
          <a:lstStyle>
            <a:lvl1pPr algn="l">
              <a:lnSpc>
                <a:spcPct val="105000"/>
              </a:lnSpc>
              <a:defRPr sz="5100">
                <a:solidFill>
                  <a:schemeClr val="bg1"/>
                </a:solidFill>
              </a:defRPr>
            </a:lvl1pPr>
          </a:lstStyle>
          <a:p>
            <a:r>
              <a:rPr lang="de-CH" dirty="0"/>
              <a:t>Kapiteltitel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39788" y="2924945"/>
            <a:ext cx="8496300" cy="1670986"/>
          </a:xfrm>
        </p:spPr>
        <p:txBody>
          <a:bodyPr/>
          <a:lstStyle>
            <a:lvl1pPr marL="0" indent="0" algn="l">
              <a:buNone/>
              <a:defRPr sz="51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Untertitel</a:t>
            </a:r>
            <a:r>
              <a:rPr lang="de-CH" dirty="0"/>
              <a:t> hinzufügen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04820DD-3205-4E29-AE71-A382F3B95B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3151" y="181525"/>
            <a:ext cx="1484308" cy="69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490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itel Rot">
    <p:bg>
      <p:bgPr>
        <a:solidFill>
          <a:srgbClr val="EA16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839788" y="2132855"/>
            <a:ext cx="8496300" cy="735293"/>
          </a:xfrm>
        </p:spPr>
        <p:txBody>
          <a:bodyPr anchor="b"/>
          <a:lstStyle>
            <a:lvl1pPr algn="l">
              <a:lnSpc>
                <a:spcPct val="105000"/>
              </a:lnSpc>
              <a:defRPr sz="5100">
                <a:solidFill>
                  <a:schemeClr val="bg1"/>
                </a:solidFill>
              </a:defRPr>
            </a:lvl1pPr>
          </a:lstStyle>
          <a:p>
            <a:r>
              <a:rPr lang="de-CH" dirty="0"/>
              <a:t>Kapiteltitel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39788" y="2924945"/>
            <a:ext cx="8496300" cy="1670986"/>
          </a:xfrm>
        </p:spPr>
        <p:txBody>
          <a:bodyPr/>
          <a:lstStyle>
            <a:lvl1pPr marL="0" indent="0" algn="l">
              <a:buNone/>
              <a:defRPr sz="5100">
                <a:solidFill>
                  <a:srgbClr val="F69CA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Untertitel</a:t>
            </a:r>
            <a:r>
              <a:rPr lang="de-CH" dirty="0"/>
              <a:t> hinzufügen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04820DD-3205-4E29-AE71-A382F3B95B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3151" y="181525"/>
            <a:ext cx="1484308" cy="69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695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839788" y="2132855"/>
            <a:ext cx="8496300" cy="735293"/>
          </a:xfrm>
        </p:spPr>
        <p:txBody>
          <a:bodyPr anchor="b"/>
          <a:lstStyle>
            <a:lvl1pPr algn="l">
              <a:lnSpc>
                <a:spcPct val="105000"/>
              </a:lnSpc>
              <a:defRPr sz="5100"/>
            </a:lvl1pPr>
          </a:lstStyle>
          <a:p>
            <a:r>
              <a:rPr lang="de-CH" dirty="0"/>
              <a:t>Kapiteltitel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39788" y="2924945"/>
            <a:ext cx="8496300" cy="1670986"/>
          </a:xfrm>
        </p:spPr>
        <p:txBody>
          <a:bodyPr/>
          <a:lstStyle>
            <a:lvl1pPr marL="0" indent="0" algn="l">
              <a:buNone/>
              <a:defRPr sz="5100">
                <a:solidFill>
                  <a:srgbClr val="99999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Untertitel</a:t>
            </a:r>
            <a:r>
              <a:rPr lang="de-CH" dirty="0"/>
              <a:t> hinzufügen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030090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79570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Unter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071564"/>
            <a:ext cx="10983913" cy="541354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838200" y="2420888"/>
            <a:ext cx="10983913" cy="4104456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FE9C7B8-7467-451B-8352-4E9C0C569F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630018"/>
            <a:ext cx="10983913" cy="556592"/>
          </a:xfrm>
        </p:spPr>
        <p:txBody>
          <a:bodyPr/>
          <a:lstStyle>
            <a:lvl1pPr>
              <a:defRPr sz="3400">
                <a:solidFill>
                  <a:srgbClr val="999999"/>
                </a:solidFill>
              </a:defRPr>
            </a:lvl1pPr>
          </a:lstStyle>
          <a:p>
            <a:pPr lvl="0"/>
            <a:r>
              <a:rPr lang="de-DE" dirty="0"/>
              <a:t>Untertitel hinzufügen</a:t>
            </a:r>
          </a:p>
        </p:txBody>
      </p:sp>
    </p:spTree>
    <p:extLst>
      <p:ext uri="{BB962C8B-B14F-4D97-AF65-F5344CB8AC3E}">
        <p14:creationId xmlns:p14="http://schemas.microsoft.com/office/powerpoint/2010/main" val="1874466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1071564"/>
            <a:ext cx="10983913" cy="61912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52613"/>
            <a:ext cx="10983913" cy="467273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 noProof="0" dirty="0"/>
              <a:t>Textmasterformat bearbeiten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9336360" y="434133"/>
            <a:ext cx="2088232" cy="10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20" baseline="0">
                <a:solidFill>
                  <a:schemeClr val="tx1"/>
                </a:solidFill>
              </a:defRPr>
            </a:lvl1pPr>
          </a:lstStyle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9336360" y="297071"/>
            <a:ext cx="2088232" cy="12440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820" baseline="0">
                <a:solidFill>
                  <a:schemeClr val="tx1"/>
                </a:solidFill>
              </a:defRPr>
            </a:lvl1pPr>
          </a:lstStyle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496600" y="297072"/>
            <a:ext cx="321625" cy="10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20" baseline="0">
                <a:solidFill>
                  <a:schemeClr val="tx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BFEC6ACA-7650-4DEA-B34E-89DC63F8CE64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51" y="181525"/>
            <a:ext cx="1484308" cy="69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663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58" r:id="rId3"/>
    <p:sldLayoutId id="2147483669" r:id="rId4"/>
    <p:sldLayoutId id="2147483671" r:id="rId5"/>
    <p:sldLayoutId id="2147483672" r:id="rId6"/>
    <p:sldLayoutId id="2147483668" r:id="rId7"/>
    <p:sldLayoutId id="2147483659" r:id="rId8"/>
    <p:sldLayoutId id="2147483673" r:id="rId9"/>
    <p:sldLayoutId id="2147483661" r:id="rId10"/>
    <p:sldLayoutId id="2147483674" r:id="rId11"/>
    <p:sldLayoutId id="2147483675" r:id="rId12"/>
    <p:sldLayoutId id="2147483665" r:id="rId13"/>
    <p:sldLayoutId id="2147483663" r:id="rId14"/>
    <p:sldLayoutId id="2147483664" r:id="rId15"/>
    <p:sldLayoutId id="2147483676" r:id="rId16"/>
  </p:sldLayoutIdLst>
  <p:hf hdr="0" ftr="0"/>
  <p:txStyles>
    <p:titleStyle>
      <a:lvl1pPr algn="l" defTabSz="447675" rtl="0" eaLnBrk="1" latinLnBrk="0" hangingPunct="1">
        <a:lnSpc>
          <a:spcPct val="10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49263" rtl="0" eaLnBrk="1" latinLnBrk="0" hangingPunct="1">
        <a:lnSpc>
          <a:spcPct val="105000"/>
        </a:lnSpc>
        <a:spcBef>
          <a:spcPts val="0"/>
        </a:spcBef>
        <a:buFont typeface="Arial" panose="020B0604020202020204" pitchFamily="34" charset="0"/>
        <a:buNone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357188" indent="-357188" algn="l" defTabSz="449263" rtl="0" eaLnBrk="1" latinLnBrk="0" hangingPunct="1">
        <a:lnSpc>
          <a:spcPct val="105000"/>
        </a:lnSpc>
        <a:spcBef>
          <a:spcPts val="0"/>
        </a:spcBef>
        <a:buFont typeface="Arial" panose="020B0604020202020204" pitchFamily="34" charset="0"/>
        <a:buChar char="‒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715963" indent="-358775" algn="l" defTabSz="449263" rtl="0" eaLnBrk="1" latinLnBrk="0" hangingPunct="1">
        <a:lnSpc>
          <a:spcPct val="105000"/>
        </a:lnSpc>
        <a:spcBef>
          <a:spcPts val="0"/>
        </a:spcBef>
        <a:buFont typeface="Arial" panose="020B0604020202020204" pitchFamily="34" charset="0"/>
        <a:buChar char="‒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363538" algn="l" defTabSz="449263" rtl="0" eaLnBrk="1" latinLnBrk="0" hangingPunct="1">
        <a:lnSpc>
          <a:spcPct val="105000"/>
        </a:lnSpc>
        <a:spcBef>
          <a:spcPts val="0"/>
        </a:spcBef>
        <a:buFont typeface="Arial" panose="020B0604020202020204" pitchFamily="34" charset="0"/>
        <a:buChar char="‒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1436688" indent="-357188" algn="l" defTabSz="449263" rtl="0" eaLnBrk="1" latinLnBrk="0" hangingPunct="1">
        <a:lnSpc>
          <a:spcPct val="105000"/>
        </a:lnSpc>
        <a:spcBef>
          <a:spcPts val="0"/>
        </a:spcBef>
        <a:buFont typeface="Arial" panose="020B0604020202020204" pitchFamily="34" charset="0"/>
        <a:buChar char="‒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2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881" userDrawn="1">
          <p15:clr>
            <a:srgbClr val="F26B43"/>
          </p15:clr>
        </p15:guide>
        <p15:guide id="4" pos="7447" userDrawn="1">
          <p15:clr>
            <a:srgbClr val="F26B43"/>
          </p15:clr>
        </p15:guide>
        <p15:guide id="5" orient="horz" pos="675" userDrawn="1">
          <p15:clr>
            <a:srgbClr val="F26B43"/>
          </p15:clr>
        </p15:guide>
        <p15:guide id="6" orient="horz" pos="116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4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8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9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0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2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si.be.ch/content/dam/gsi/dokumente-bilder/de/themen/soziales/behinderung/blg/downloads/ais-faktenblatt-bedarfsstufen-tarife-2026.pdf" TargetMode="Externa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4.xml"/><Relationship Id="rId4" Type="http://schemas.openxmlformats.org/officeDocument/2006/relationships/hyperlink" Target="https://www.belex.sites.be.ch/app/de/texts_of_law/860.31/art/44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2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2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2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2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si.be.ch/de/start/themen/soziales/behinderung/blg.html?r=3723871743317&amp;lid=2714317&amp;pm_ln=80" TargetMode="External"/><Relationship Id="rId2" Type="http://schemas.openxmlformats.org/officeDocument/2006/relationships/hyperlink" Target="http://www.be.ch/gsi" TargetMode="External"/><Relationship Id="rId1" Type="http://schemas.openxmlformats.org/officeDocument/2006/relationships/slideLayout" Target="../slideLayouts/slideLayout8.xml"/><Relationship Id="rId4" Type="http://schemas.openxmlformats.org/officeDocument/2006/relationships/hyperlink" Target="mailto:info.blg@be.ch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gif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2.xml"/><Relationship Id="rId6" Type="http://schemas.openxmlformats.org/officeDocument/2006/relationships/hyperlink" Target="tel:+41316369999" TargetMode="External"/><Relationship Id="rId5" Type="http://schemas.openxmlformats.org/officeDocument/2006/relationships/hyperlink" Target="https://www.kaio.fin.be.ch/de/start/dienstleistungen/BE-Login_mit_AGOV.html" TargetMode="External"/><Relationship Id="rId4" Type="http://schemas.openxmlformats.org/officeDocument/2006/relationships/hyperlink" Target="https://www.assistme.gsi.be.ch/modern/#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7CC7FC-9400-45C0-AEE5-559DC7B817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CH" dirty="0"/>
              <a:t>Herzlich Willkommen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59A757E-70E0-440F-BEA8-B72E48DC1E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dirty="0"/>
              <a:t>zur Infoveranstaltung BLG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E414728-B805-4E50-A50E-C86B5CCCD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74ED3FD-0C67-4C9B-8116-779F4B8A0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</a:t>
            </a:fld>
            <a:endParaRPr lang="de-CH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ACD0557C-B142-4A0C-83B1-40038037FA5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CH" dirty="0"/>
              <a:t>Amt für Integration und Soziales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28248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CF5372-1F45-EF85-EDA0-9DD40946F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DE1342-750A-16B2-3822-4C4376D02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Anmeldung von KlientInnen: Selbstanmeldung </a:t>
            </a:r>
            <a:br>
              <a:rPr lang="de-CH" dirty="0"/>
            </a:br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AF281E8-527D-3EE2-B263-5E8472B29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66EEBF0-11CB-4729-5E83-1F13A63CF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10</a:t>
            </a:fld>
            <a:endParaRPr lang="de-CH" dirty="0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BE4823A8-3067-5F47-565A-3D4642FC204D}"/>
              </a:ext>
            </a:extLst>
          </p:cNvPr>
          <p:cNvSpPr txBox="1">
            <a:spLocks/>
          </p:cNvSpPr>
          <p:nvPr/>
        </p:nvSpPr>
        <p:spPr>
          <a:xfrm>
            <a:off x="838200" y="4423256"/>
            <a:ext cx="10983913" cy="467273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71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963" indent="-358775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500" indent="-36353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66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dirty="0"/>
          </a:p>
        </p:txBody>
      </p:sp>
      <p:pic>
        <p:nvPicPr>
          <p:cNvPr id="5" name="Inhaltsplatzhalter 6">
            <a:extLst>
              <a:ext uri="{FF2B5EF4-FFF2-40B4-BE49-F238E27FC236}">
                <a16:creationId xmlns:a16="http://schemas.microsoft.com/office/drawing/2014/main" id="{0E38EF4E-7BA0-8AB4-3B60-D445EDA181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73385" y="1916833"/>
            <a:ext cx="9589299" cy="422451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484008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3C5C4-4A2B-6D7A-001F-493E65B95E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B0C8FE-1F80-352E-F87D-5D34B799D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Anmeldung von KlientInnen: Selbstanmeldung</a:t>
            </a:r>
            <a:br>
              <a:rPr lang="de-CH" dirty="0"/>
            </a:br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C2307D8-8069-D560-9ECC-6182B34F4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4E0B81C-5405-8837-1EA4-F1F639C0D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11</a:t>
            </a:fld>
            <a:endParaRPr lang="de-CH" dirty="0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3F1D50E3-B1AA-3A3F-8D0F-80423FE37634}"/>
              </a:ext>
            </a:extLst>
          </p:cNvPr>
          <p:cNvSpPr txBox="1">
            <a:spLocks/>
          </p:cNvSpPr>
          <p:nvPr/>
        </p:nvSpPr>
        <p:spPr>
          <a:xfrm>
            <a:off x="838200" y="4423256"/>
            <a:ext cx="10983913" cy="467273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71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963" indent="-358775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500" indent="-36353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66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dirty="0"/>
          </a:p>
        </p:txBody>
      </p:sp>
      <p:pic>
        <p:nvPicPr>
          <p:cNvPr id="17" name="Inhaltsplatzhalter 16">
            <a:extLst>
              <a:ext uri="{FF2B5EF4-FFF2-40B4-BE49-F238E27FC236}">
                <a16:creationId xmlns:a16="http://schemas.microsoft.com/office/drawing/2014/main" id="{3D3AE601-2432-70FE-B025-163FB0E9FD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38200" y="1886307"/>
            <a:ext cx="7377709" cy="4245215"/>
          </a:xfrm>
          <a:prstGeom prst="rect">
            <a:avLst/>
          </a:prstGeom>
        </p:spPr>
      </p:pic>
      <p:sp>
        <p:nvSpPr>
          <p:cNvPr id="18" name="Pfeil: nach rechts 17">
            <a:extLst>
              <a:ext uri="{FF2B5EF4-FFF2-40B4-BE49-F238E27FC236}">
                <a16:creationId xmlns:a16="http://schemas.microsoft.com/office/drawing/2014/main" id="{66CF71E2-96C5-D331-BC51-730FDA5722C4}"/>
              </a:ext>
            </a:extLst>
          </p:cNvPr>
          <p:cNvSpPr/>
          <p:nvPr/>
        </p:nvSpPr>
        <p:spPr>
          <a:xfrm>
            <a:off x="7407983" y="5227982"/>
            <a:ext cx="1080120" cy="461136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13EF4E81-0280-DA83-345F-2F3629E6BD53}"/>
              </a:ext>
            </a:extLst>
          </p:cNvPr>
          <p:cNvSpPr txBox="1"/>
          <p:nvPr/>
        </p:nvSpPr>
        <p:spPr>
          <a:xfrm>
            <a:off x="8870215" y="5227982"/>
            <a:ext cx="2916324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2400" b="1" dirty="0">
                <a:solidFill>
                  <a:srgbClr val="FF0000"/>
                </a:solidFill>
              </a:rPr>
              <a:t>Registrierung oder bestehendes, berufliches BE-Login verwenden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0763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9ABF1-18C9-8321-9191-FA69F0C05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7B30AF-9ADC-50C7-8469-E2FA3C5D2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Anmeldung von KlientInnen: Selbstanmeldung l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A0E7B82-EE3D-F71A-6B18-65F9AAE6C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6E9B8EC-FD0D-E83D-A9D3-4A2A6DE1D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12</a:t>
            </a:fld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B1F3F4B-89E4-209C-C634-19627FFA8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9410"/>
            <a:ext cx="10983913" cy="4245934"/>
          </a:xfrm>
        </p:spPr>
        <p:txBody>
          <a:bodyPr/>
          <a:lstStyle/>
          <a:p>
            <a:r>
              <a:rPr lang="de-CH" dirty="0"/>
              <a:t>Geforderte Angaben:</a:t>
            </a:r>
          </a:p>
          <a:p>
            <a:endParaRPr lang="de-CH" dirty="0"/>
          </a:p>
          <a:p>
            <a:pPr marL="814388" lvl="1" indent="-457200">
              <a:buFont typeface="Wingdings" panose="05000000000000000000" pitchFamily="2" charset="2"/>
              <a:buChar char="§"/>
            </a:pPr>
            <a:r>
              <a:rPr lang="de-CH" dirty="0"/>
              <a:t>Personendaten</a:t>
            </a:r>
          </a:p>
          <a:p>
            <a:pPr marL="814388" lvl="1" indent="-457200">
              <a:buFont typeface="Wingdings" panose="05000000000000000000" pitchFamily="2" charset="2"/>
              <a:buChar char="§"/>
            </a:pPr>
            <a:r>
              <a:rPr lang="de-CH" dirty="0"/>
              <a:t>Adresse</a:t>
            </a:r>
          </a:p>
          <a:p>
            <a:pPr marL="814388" lvl="1" indent="-457200">
              <a:buFont typeface="Wingdings" panose="05000000000000000000" pitchFamily="2" charset="2"/>
              <a:buChar char="§"/>
            </a:pPr>
            <a:r>
              <a:rPr lang="de-CH" dirty="0"/>
              <a:t>Vertretungen (Ernennungsurkunde)</a:t>
            </a:r>
          </a:p>
          <a:p>
            <a:pPr marL="814388" lvl="1" indent="-457200">
              <a:buFont typeface="Wingdings" panose="05000000000000000000" pitchFamily="2" charset="2"/>
              <a:buChar char="§"/>
            </a:pPr>
            <a:r>
              <a:rPr lang="de-CH" dirty="0"/>
              <a:t>Wohnsituation</a:t>
            </a:r>
          </a:p>
          <a:p>
            <a:pPr marL="814388" lvl="1" indent="-457200">
              <a:buFont typeface="Wingdings" panose="05000000000000000000" pitchFamily="2" charset="2"/>
              <a:buChar char="§"/>
            </a:pPr>
            <a:r>
              <a:rPr lang="de-CH" dirty="0"/>
              <a:t>Finanzierungsquellen (aktuelle Verfügungen)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99213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957BC-DE79-F611-49FA-A157B2A6C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BF4123-9D7D-27BE-F06A-8C00CFF02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Anmeldung von KlientInnen: </a:t>
            </a:r>
            <a:r>
              <a:rPr lang="de-CH"/>
              <a:t>Selbstanmeldung ll</a:t>
            </a:r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A4AD3ED-AC0C-DCBD-FCB5-105418ACB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C4A3C70-AFE4-663F-1ACE-71F54D184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13</a:t>
            </a:fld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09EC4FE-8C49-7593-3C99-18CB790FE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9410"/>
            <a:ext cx="10983913" cy="4245934"/>
          </a:xfrm>
        </p:spPr>
        <p:txBody>
          <a:bodyPr/>
          <a:lstStyle/>
          <a:p>
            <a:r>
              <a:rPr lang="de-CH" dirty="0"/>
              <a:t>Bitte beachten:</a:t>
            </a:r>
          </a:p>
          <a:p>
            <a:endParaRPr lang="de-CH" dirty="0"/>
          </a:p>
          <a:p>
            <a:pPr marL="457200" indent="-457200">
              <a:buFont typeface="Wingdings 3" panose="05040102010807070707" pitchFamily="18" charset="2"/>
              <a:buChar char="Ê"/>
            </a:pPr>
            <a:r>
              <a:rPr lang="de-CH" dirty="0"/>
              <a:t>Für </a:t>
            </a:r>
            <a:r>
              <a:rPr lang="de-CH" b="1" dirty="0"/>
              <a:t>jede/n Klient/in </a:t>
            </a:r>
            <a:r>
              <a:rPr lang="de-CH" dirty="0"/>
              <a:t>muss eine Selbstanmeldung durchgeführt werden</a:t>
            </a:r>
          </a:p>
          <a:p>
            <a:pPr marL="457200" indent="-457200">
              <a:buFont typeface="Wingdings 3" panose="05040102010807070707" pitchFamily="18" charset="2"/>
              <a:buChar char="Ê"/>
            </a:pPr>
            <a:r>
              <a:rPr lang="de-CH" dirty="0"/>
              <a:t>Wenn der MmB über </a:t>
            </a:r>
            <a:r>
              <a:rPr lang="de-CH" b="1" dirty="0"/>
              <a:t>keine Mailadresse verfügt, lassen Sie das Feld frei </a:t>
            </a:r>
          </a:p>
          <a:p>
            <a:pPr marL="457200" indent="-457200">
              <a:buFont typeface="Wingdings 3" panose="05040102010807070707" pitchFamily="18" charset="2"/>
              <a:buChar char="Ê"/>
            </a:pPr>
            <a:r>
              <a:rPr lang="de-CH" dirty="0"/>
              <a:t>Tragen Sie </a:t>
            </a:r>
            <a:r>
              <a:rPr lang="de-CH" b="1" dirty="0"/>
              <a:t>nie Ihre eigene Mailadresse </a:t>
            </a:r>
            <a:r>
              <a:rPr lang="de-CH" dirty="0"/>
              <a:t>in ein Dossier ein</a:t>
            </a:r>
          </a:p>
          <a:p>
            <a:pPr marL="457200" indent="-457200">
              <a:buFont typeface="Wingdings 3" panose="05040102010807070707" pitchFamily="18" charset="2"/>
              <a:buChar char="Ê"/>
            </a:pPr>
            <a:r>
              <a:rPr lang="de-CH" dirty="0"/>
              <a:t>Führen Sie </a:t>
            </a:r>
            <a:r>
              <a:rPr lang="de-CH" b="1" dirty="0"/>
              <a:t>nie eine Selbstanmeldung auf Ihre berufliche Mailadresse </a:t>
            </a:r>
            <a:r>
              <a:rPr lang="de-CH" dirty="0"/>
              <a:t>durch</a:t>
            </a:r>
          </a:p>
          <a:p>
            <a:pPr marL="457200" indent="-457200">
              <a:buFont typeface="Wingdings 3" panose="05040102010807070707" pitchFamily="18" charset="2"/>
              <a:buChar char="Ê"/>
            </a:pPr>
            <a:r>
              <a:rPr lang="de-CH" dirty="0"/>
              <a:t>Falls Sie ein Mensch mit Behinderungen sind, müssen Sie eine private Mailadresse verwenden, um sich in AssistMe anzumelden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53459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D25DB-F14E-7AB9-55C7-B4A9B837D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C218F7-CA80-A76C-A104-EDBE38AAE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Dossiers und Zuordnung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94B5E50-9B5D-9ABA-6BB1-C798520E0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4AF3AE0-AC49-1294-E738-F4D0F9E22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14</a:t>
            </a:fld>
            <a:endParaRPr lang="de-CH" dirty="0"/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EABAA537-4422-C8F5-2127-69336B6413C9}"/>
              </a:ext>
            </a:extLst>
          </p:cNvPr>
          <p:cNvSpPr/>
          <p:nvPr/>
        </p:nvSpPr>
        <p:spPr>
          <a:xfrm>
            <a:off x="4511824" y="5373216"/>
            <a:ext cx="3456384" cy="115212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/>
              <a:t>Mensch mit Behinderungen (Dossier B)</a:t>
            </a: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01A46A70-113E-B637-FDFD-883181E0A4F7}"/>
              </a:ext>
            </a:extLst>
          </p:cNvPr>
          <p:cNvSpPr/>
          <p:nvPr/>
        </p:nvSpPr>
        <p:spPr>
          <a:xfrm>
            <a:off x="3264025" y="2277533"/>
            <a:ext cx="1919536" cy="102020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de-CH" dirty="0">
                <a:solidFill>
                  <a:schemeClr val="tx1"/>
                </a:solidFill>
              </a:rPr>
              <a:t>Gesetzliche Vertretung A</a:t>
            </a: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C1A59A98-ACC8-5AAC-1225-F8FDEFE4B2BA}"/>
              </a:ext>
            </a:extLst>
          </p:cNvPr>
          <p:cNvSpPr/>
          <p:nvPr/>
        </p:nvSpPr>
        <p:spPr>
          <a:xfrm>
            <a:off x="7008440" y="2277533"/>
            <a:ext cx="1919536" cy="1020208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de-CH" dirty="0">
                <a:solidFill>
                  <a:schemeClr val="tx1"/>
                </a:solidFill>
              </a:rPr>
              <a:t>Gesetzliche Vertretung B</a:t>
            </a: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B8A468FF-5770-50C3-02A7-0361D8D7D90E}"/>
              </a:ext>
            </a:extLst>
          </p:cNvPr>
          <p:cNvSpPr/>
          <p:nvPr/>
        </p:nvSpPr>
        <p:spPr>
          <a:xfrm>
            <a:off x="551384" y="5373216"/>
            <a:ext cx="3456384" cy="115212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>
                <a:solidFill>
                  <a:schemeClr val="tx1"/>
                </a:solidFill>
              </a:rPr>
              <a:t>Mensch mit Behinderungen (Dossier A)</a:t>
            </a:r>
          </a:p>
        </p:txBody>
      </p:sp>
      <p:sp>
        <p:nvSpPr>
          <p:cNvPr id="15" name="Pfeil: nach unten 14">
            <a:extLst>
              <a:ext uri="{FF2B5EF4-FFF2-40B4-BE49-F238E27FC236}">
                <a16:creationId xmlns:a16="http://schemas.microsoft.com/office/drawing/2014/main" id="{5C3E5C11-0F2A-C33D-7FC8-17F998801D94}"/>
              </a:ext>
            </a:extLst>
          </p:cNvPr>
          <p:cNvSpPr/>
          <p:nvPr/>
        </p:nvSpPr>
        <p:spPr>
          <a:xfrm rot="1832336">
            <a:off x="2832867" y="3573713"/>
            <a:ext cx="267045" cy="1656184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5C77C71E-CD0C-770A-142E-17D48C6FC9C1}"/>
              </a:ext>
            </a:extLst>
          </p:cNvPr>
          <p:cNvSpPr/>
          <p:nvPr/>
        </p:nvSpPr>
        <p:spPr>
          <a:xfrm>
            <a:off x="8472264" y="5362212"/>
            <a:ext cx="3456384" cy="115212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/>
              <a:t>Mensch mit Behinderungen (Dossier C)</a:t>
            </a:r>
          </a:p>
        </p:txBody>
      </p:sp>
      <p:sp>
        <p:nvSpPr>
          <p:cNvPr id="17" name="Pfeil: nach unten 16">
            <a:extLst>
              <a:ext uri="{FF2B5EF4-FFF2-40B4-BE49-F238E27FC236}">
                <a16:creationId xmlns:a16="http://schemas.microsoft.com/office/drawing/2014/main" id="{0D3E61AA-AB13-9DED-4736-694414E25C81}"/>
              </a:ext>
            </a:extLst>
          </p:cNvPr>
          <p:cNvSpPr/>
          <p:nvPr/>
        </p:nvSpPr>
        <p:spPr>
          <a:xfrm rot="19307569">
            <a:off x="9186714" y="3580204"/>
            <a:ext cx="232294" cy="1578031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9" name="Pfeil: nach unten 18">
            <a:extLst>
              <a:ext uri="{FF2B5EF4-FFF2-40B4-BE49-F238E27FC236}">
                <a16:creationId xmlns:a16="http://schemas.microsoft.com/office/drawing/2014/main" id="{76201398-AFFD-A749-0E04-665F05EB5920}"/>
              </a:ext>
            </a:extLst>
          </p:cNvPr>
          <p:cNvSpPr/>
          <p:nvPr/>
        </p:nvSpPr>
        <p:spPr>
          <a:xfrm rot="19510414">
            <a:off x="5379953" y="3643868"/>
            <a:ext cx="267045" cy="1656184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0" name="Kreuz 19">
            <a:extLst>
              <a:ext uri="{FF2B5EF4-FFF2-40B4-BE49-F238E27FC236}">
                <a16:creationId xmlns:a16="http://schemas.microsoft.com/office/drawing/2014/main" id="{7F028365-F942-DA65-3AD6-04E101E7541F}"/>
              </a:ext>
            </a:extLst>
          </p:cNvPr>
          <p:cNvSpPr/>
          <p:nvPr/>
        </p:nvSpPr>
        <p:spPr>
          <a:xfrm rot="1393931">
            <a:off x="5009419" y="3898357"/>
            <a:ext cx="1008112" cy="1006894"/>
          </a:xfrm>
          <a:prstGeom prst="plus">
            <a:avLst>
              <a:gd name="adj" fmla="val 44742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1" name="Pfeil: nach unten 20">
            <a:extLst>
              <a:ext uri="{FF2B5EF4-FFF2-40B4-BE49-F238E27FC236}">
                <a16:creationId xmlns:a16="http://schemas.microsoft.com/office/drawing/2014/main" id="{DB23AE78-F461-DE42-93AC-481E1702C416}"/>
              </a:ext>
            </a:extLst>
          </p:cNvPr>
          <p:cNvSpPr/>
          <p:nvPr/>
        </p:nvSpPr>
        <p:spPr>
          <a:xfrm rot="2005005">
            <a:off x="6956411" y="3610920"/>
            <a:ext cx="232294" cy="1578031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BA3C171B-F6A5-0122-5F65-C3A08EF1F54B}"/>
              </a:ext>
            </a:extLst>
          </p:cNvPr>
          <p:cNvSpPr txBox="1"/>
          <p:nvPr/>
        </p:nvSpPr>
        <p:spPr>
          <a:xfrm>
            <a:off x="225108" y="2814729"/>
            <a:ext cx="2239445" cy="1919363"/>
          </a:xfrm>
          <a:prstGeom prst="rect">
            <a:avLst/>
          </a:prstGeom>
          <a:solidFill>
            <a:srgbClr val="FFFF00"/>
          </a:solidFill>
          <a:ln w="57150">
            <a:solidFill>
              <a:schemeClr val="accent6"/>
            </a:solidFill>
          </a:ln>
        </p:spPr>
        <p:txBody>
          <a:bodyPr wrap="square" lIns="72000" tIns="36000" rIns="0" bIns="36000" rtlCol="0">
            <a:spAutoFit/>
          </a:bodyPr>
          <a:lstStyle/>
          <a:p>
            <a:r>
              <a:rPr lang="de-CH" sz="2400" dirty="0"/>
              <a:t>Ohne Mandat eines MmB hat die gV keinen Einblick in Dossiers 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9948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6C627-D662-1117-57D9-D0D964B4B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D6915F-2B3C-B37B-DA4A-8A5D9B40E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71564"/>
            <a:ext cx="11090448" cy="541354"/>
          </a:xfrm>
        </p:spPr>
        <p:txBody>
          <a:bodyPr/>
          <a:lstStyle/>
          <a:p>
            <a:r>
              <a:rPr lang="de-CH" sz="3200" dirty="0"/>
              <a:t>Anmeldung als gesetzliche Vertretung: Benutzeranmeldung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ABCF608-A02C-64D1-86AC-95DA9052B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25B4790-6AF5-378F-49A1-C1E58AE5D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15</a:t>
            </a:fld>
            <a:endParaRPr lang="de-CH" dirty="0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FF8B258C-DDD0-CA0F-877D-65E3AB94F9FB}"/>
              </a:ext>
            </a:extLst>
          </p:cNvPr>
          <p:cNvSpPr txBox="1">
            <a:spLocks/>
          </p:cNvSpPr>
          <p:nvPr/>
        </p:nvSpPr>
        <p:spPr>
          <a:xfrm>
            <a:off x="838200" y="4423256"/>
            <a:ext cx="10983913" cy="467273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71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963" indent="-358775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500" indent="-36353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66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dirty="0"/>
          </a:p>
        </p:txBody>
      </p:sp>
      <p:pic>
        <p:nvPicPr>
          <p:cNvPr id="13" name="Inhaltsplatzhalter 12">
            <a:extLst>
              <a:ext uri="{FF2B5EF4-FFF2-40B4-BE49-F238E27FC236}">
                <a16:creationId xmlns:a16="http://schemas.microsoft.com/office/drawing/2014/main" id="{27C155EB-A878-80F6-C289-849653F729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38200" y="1987200"/>
            <a:ext cx="10092515" cy="443666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396211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Ablauf und Zuständigkeiten</a:t>
            </a:r>
            <a:br>
              <a:rPr lang="de-CH" dirty="0"/>
            </a:b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16</a:t>
            </a:fld>
            <a:endParaRPr lang="de-CH" dirty="0"/>
          </a:p>
        </p:txBody>
      </p:sp>
      <p:sp>
        <p:nvSpPr>
          <p:cNvPr id="8" name="Richtungspfeil 7"/>
          <p:cNvSpPr/>
          <p:nvPr/>
        </p:nvSpPr>
        <p:spPr>
          <a:xfrm rot="5400000">
            <a:off x="7039495" y="-964067"/>
            <a:ext cx="350548" cy="6372708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CH" dirty="0"/>
              <a:t>Selbstanmeldung</a:t>
            </a:r>
          </a:p>
        </p:txBody>
      </p:sp>
      <p:sp>
        <p:nvSpPr>
          <p:cNvPr id="9" name="Chevron 8"/>
          <p:cNvSpPr/>
          <p:nvPr/>
        </p:nvSpPr>
        <p:spPr>
          <a:xfrm rot="5400000">
            <a:off x="6926735" y="-644781"/>
            <a:ext cx="576063" cy="6372709"/>
          </a:xfrm>
          <a:prstGeom prst="chevron">
            <a:avLst>
              <a:gd name="adj" fmla="val 2808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CH" dirty="0">
                <a:solidFill>
                  <a:schemeClr val="bg1"/>
                </a:solidFill>
              </a:rPr>
              <a:t>Gesuch um Zulassung</a:t>
            </a:r>
          </a:p>
        </p:txBody>
      </p:sp>
      <p:sp>
        <p:nvSpPr>
          <p:cNvPr id="11" name="Chevron 10"/>
          <p:cNvSpPr/>
          <p:nvPr/>
        </p:nvSpPr>
        <p:spPr>
          <a:xfrm rot="5400000">
            <a:off x="6935861" y="-203605"/>
            <a:ext cx="557810" cy="6372709"/>
          </a:xfrm>
          <a:prstGeom prst="chevron">
            <a:avLst>
              <a:gd name="adj" fmla="val 2808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CH" dirty="0">
                <a:solidFill>
                  <a:schemeClr val="bg1"/>
                </a:solidFill>
              </a:rPr>
              <a:t>Gesuch um Leistungsgutsprache</a:t>
            </a:r>
          </a:p>
        </p:txBody>
      </p:sp>
      <p:sp>
        <p:nvSpPr>
          <p:cNvPr id="12" name="Chevron 11"/>
          <p:cNvSpPr/>
          <p:nvPr/>
        </p:nvSpPr>
        <p:spPr>
          <a:xfrm rot="5400000">
            <a:off x="6944631" y="237570"/>
            <a:ext cx="539553" cy="6372709"/>
          </a:xfrm>
          <a:prstGeom prst="chevron">
            <a:avLst>
              <a:gd name="adj" fmla="val 2808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CH" dirty="0">
                <a:solidFill>
                  <a:schemeClr val="bg1"/>
                </a:solidFill>
              </a:rPr>
              <a:t>Bedarfsermittlung</a:t>
            </a:r>
          </a:p>
        </p:txBody>
      </p:sp>
      <p:sp>
        <p:nvSpPr>
          <p:cNvPr id="14" name="Chevron 13"/>
          <p:cNvSpPr/>
          <p:nvPr/>
        </p:nvSpPr>
        <p:spPr>
          <a:xfrm rot="5400000">
            <a:off x="6938231" y="677605"/>
            <a:ext cx="523574" cy="6372709"/>
          </a:xfrm>
          <a:prstGeom prst="chevron">
            <a:avLst>
              <a:gd name="adj" fmla="val 2808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CH" dirty="0">
                <a:solidFill>
                  <a:schemeClr val="bg1"/>
                </a:solidFill>
              </a:rPr>
              <a:t>Bedarfsprüfung</a:t>
            </a:r>
          </a:p>
        </p:txBody>
      </p:sp>
      <p:sp>
        <p:nvSpPr>
          <p:cNvPr id="15" name="Chevron 14"/>
          <p:cNvSpPr/>
          <p:nvPr/>
        </p:nvSpPr>
        <p:spPr>
          <a:xfrm rot="5400000">
            <a:off x="6936227" y="1129172"/>
            <a:ext cx="523574" cy="6372709"/>
          </a:xfrm>
          <a:prstGeom prst="chevron">
            <a:avLst>
              <a:gd name="adj" fmla="val 2808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CH" dirty="0">
                <a:solidFill>
                  <a:schemeClr val="bg1"/>
                </a:solidFill>
              </a:rPr>
              <a:t>Leistungsgutsprache</a:t>
            </a:r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3586" y="1844824"/>
            <a:ext cx="9109037" cy="3813619"/>
          </a:xfrm>
          <a:prstGeom prst="rect">
            <a:avLst/>
          </a:prstGeom>
        </p:spPr>
      </p:pic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030D47B5-CBA7-6D47-8788-8F229BCCD317}"/>
              </a:ext>
            </a:extLst>
          </p:cNvPr>
          <p:cNvSpPr/>
          <p:nvPr/>
        </p:nvSpPr>
        <p:spPr>
          <a:xfrm>
            <a:off x="472317" y="2027783"/>
            <a:ext cx="11330306" cy="1433886"/>
          </a:xfrm>
          <a:prstGeom prst="roundRect">
            <a:avLst/>
          </a:prstGeom>
          <a:solidFill>
            <a:schemeClr val="accent2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de-CH" dirty="0">
                <a:solidFill>
                  <a:schemeClr val="tx1"/>
                </a:solidFill>
              </a:rPr>
              <a:t>Mensch mit </a:t>
            </a:r>
          </a:p>
          <a:p>
            <a:r>
              <a:rPr lang="de-CH" dirty="0">
                <a:solidFill>
                  <a:schemeClr val="tx1"/>
                </a:solidFill>
              </a:rPr>
              <a:t>Behinderungen/</a:t>
            </a:r>
          </a:p>
          <a:p>
            <a:r>
              <a:rPr lang="de-CH" dirty="0">
                <a:solidFill>
                  <a:schemeClr val="tx1"/>
                </a:solidFill>
              </a:rPr>
              <a:t>gesetzliche Vertretung </a:t>
            </a:r>
          </a:p>
          <a:p>
            <a:r>
              <a:rPr lang="de-CH" dirty="0">
                <a:solidFill>
                  <a:schemeClr val="tx1"/>
                </a:solidFill>
              </a:rPr>
              <a:t>(gV)</a:t>
            </a: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B058D3CC-373F-CB74-95A5-2C501E75DCE5}"/>
              </a:ext>
            </a:extLst>
          </p:cNvPr>
          <p:cNvSpPr/>
          <p:nvPr/>
        </p:nvSpPr>
        <p:spPr>
          <a:xfrm>
            <a:off x="481516" y="3546222"/>
            <a:ext cx="1919536" cy="52357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85000" lnSpcReduction="20000"/>
          </a:bodyPr>
          <a:lstStyle/>
          <a:p>
            <a:pPr algn="ctr"/>
            <a:r>
              <a:rPr lang="de-CH" dirty="0">
                <a:solidFill>
                  <a:schemeClr val="tx1"/>
                </a:solidFill>
              </a:rPr>
              <a:t>Fachpersonen Bedarfsermittlung</a:t>
            </a:r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2FA93E8F-B03B-AA35-66AF-C962873608AB}"/>
              </a:ext>
            </a:extLst>
          </p:cNvPr>
          <p:cNvSpPr/>
          <p:nvPr/>
        </p:nvSpPr>
        <p:spPr>
          <a:xfrm>
            <a:off x="472317" y="4154352"/>
            <a:ext cx="1919536" cy="52357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77500" lnSpcReduction="20000"/>
          </a:bodyPr>
          <a:lstStyle/>
          <a:p>
            <a:pPr algn="ctr"/>
            <a:r>
              <a:rPr lang="de-CH" dirty="0">
                <a:solidFill>
                  <a:schemeClr val="tx1"/>
                </a:solidFill>
              </a:rPr>
              <a:t>Bedarfs-prüfungsstelle (BPS)</a:t>
            </a: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34DCD565-122D-1789-52CC-5FFA52786F24}"/>
              </a:ext>
            </a:extLst>
          </p:cNvPr>
          <p:cNvSpPr/>
          <p:nvPr/>
        </p:nvSpPr>
        <p:spPr>
          <a:xfrm>
            <a:off x="472317" y="4770023"/>
            <a:ext cx="1919536" cy="52357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85000" lnSpcReduction="20000"/>
          </a:bodyPr>
          <a:lstStyle/>
          <a:p>
            <a:pPr algn="ctr"/>
            <a:r>
              <a:rPr lang="de-CH" dirty="0">
                <a:solidFill>
                  <a:schemeClr val="tx1"/>
                </a:solidFill>
              </a:rPr>
              <a:t>Amt für Integration und Soziales (AIS)</a:t>
            </a:r>
          </a:p>
        </p:txBody>
      </p:sp>
      <p:sp>
        <p:nvSpPr>
          <p:cNvPr id="17" name="Flussdiagramm: Prozess 16">
            <a:extLst>
              <a:ext uri="{FF2B5EF4-FFF2-40B4-BE49-F238E27FC236}">
                <a16:creationId xmlns:a16="http://schemas.microsoft.com/office/drawing/2014/main" id="{22009586-6AF8-ED27-2CD8-28F2EB28B89E}"/>
              </a:ext>
            </a:extLst>
          </p:cNvPr>
          <p:cNvSpPr/>
          <p:nvPr/>
        </p:nvSpPr>
        <p:spPr>
          <a:xfrm>
            <a:off x="2876157" y="5637915"/>
            <a:ext cx="8784976" cy="539553"/>
          </a:xfrm>
          <a:prstGeom prst="flowChartProces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400" dirty="0"/>
              <a:t>Abrechnungen</a:t>
            </a:r>
          </a:p>
        </p:txBody>
      </p:sp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00BD08CA-09A6-E0D2-09EB-CC213E0D8233}"/>
              </a:ext>
            </a:extLst>
          </p:cNvPr>
          <p:cNvSpPr/>
          <p:nvPr/>
        </p:nvSpPr>
        <p:spPr>
          <a:xfrm>
            <a:off x="472317" y="5445693"/>
            <a:ext cx="1919536" cy="79673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de-CH" sz="1200" dirty="0">
                <a:solidFill>
                  <a:schemeClr val="tx1"/>
                </a:solidFill>
              </a:rPr>
              <a:t>Mensch mit Behinderungen, gV, Gesamt-Vertretung, Vertretung Abrechnung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84135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10" grpId="0" animBg="1"/>
      <p:bldP spid="13" grpId="0" animBg="1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0132DE-71D2-6ED0-6EC0-0F453D557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5B427B-E934-D998-A276-358AAAE31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Einflussnahme MmB/gV in BLG Prozess</a:t>
            </a:r>
            <a:br>
              <a:rPr lang="de-CH" dirty="0"/>
            </a:br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35495D7-C44B-F601-E752-D2BC5785A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7D163EF-C6F9-0E68-DFC8-F3F09FFB6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17</a:t>
            </a:fld>
            <a:endParaRPr lang="de-CH" dirty="0"/>
          </a:p>
        </p:txBody>
      </p:sp>
      <p:sp>
        <p:nvSpPr>
          <p:cNvPr id="8" name="Richtungspfeil 7">
            <a:extLst>
              <a:ext uri="{FF2B5EF4-FFF2-40B4-BE49-F238E27FC236}">
                <a16:creationId xmlns:a16="http://schemas.microsoft.com/office/drawing/2014/main" id="{710643AE-159F-A8B9-5993-D49950B5A089}"/>
              </a:ext>
            </a:extLst>
          </p:cNvPr>
          <p:cNvSpPr/>
          <p:nvPr/>
        </p:nvSpPr>
        <p:spPr>
          <a:xfrm rot="5400000">
            <a:off x="7055097" y="-836074"/>
            <a:ext cx="350548" cy="6372708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CH" dirty="0"/>
              <a:t>Selbstanmeldung</a:t>
            </a:r>
          </a:p>
        </p:txBody>
      </p:sp>
      <p:sp>
        <p:nvSpPr>
          <p:cNvPr id="9" name="Chevron 8">
            <a:extLst>
              <a:ext uri="{FF2B5EF4-FFF2-40B4-BE49-F238E27FC236}">
                <a16:creationId xmlns:a16="http://schemas.microsoft.com/office/drawing/2014/main" id="{B3B579EB-3409-F5C5-3C81-50A870A02713}"/>
              </a:ext>
            </a:extLst>
          </p:cNvPr>
          <p:cNvSpPr/>
          <p:nvPr/>
        </p:nvSpPr>
        <p:spPr>
          <a:xfrm rot="5400000">
            <a:off x="6942337" y="-516788"/>
            <a:ext cx="576063" cy="6372709"/>
          </a:xfrm>
          <a:prstGeom prst="chevron">
            <a:avLst>
              <a:gd name="adj" fmla="val 2808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CH" dirty="0">
                <a:solidFill>
                  <a:schemeClr val="bg1"/>
                </a:solidFill>
              </a:rPr>
              <a:t>Gesuch um Zulassung</a:t>
            </a:r>
          </a:p>
        </p:txBody>
      </p:sp>
      <p:sp>
        <p:nvSpPr>
          <p:cNvPr id="11" name="Chevron 10">
            <a:extLst>
              <a:ext uri="{FF2B5EF4-FFF2-40B4-BE49-F238E27FC236}">
                <a16:creationId xmlns:a16="http://schemas.microsoft.com/office/drawing/2014/main" id="{9DDC91F5-2B98-964D-E617-59A35203B060}"/>
              </a:ext>
            </a:extLst>
          </p:cNvPr>
          <p:cNvSpPr/>
          <p:nvPr/>
        </p:nvSpPr>
        <p:spPr>
          <a:xfrm rot="5400000">
            <a:off x="6951463" y="-75612"/>
            <a:ext cx="557810" cy="6372709"/>
          </a:xfrm>
          <a:prstGeom prst="chevron">
            <a:avLst>
              <a:gd name="adj" fmla="val 2808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CH" dirty="0">
                <a:solidFill>
                  <a:schemeClr val="bg1"/>
                </a:solidFill>
              </a:rPr>
              <a:t>Gesuch um Leistungsgutsprache</a:t>
            </a:r>
          </a:p>
        </p:txBody>
      </p:sp>
      <p:sp>
        <p:nvSpPr>
          <p:cNvPr id="12" name="Chevron 11">
            <a:extLst>
              <a:ext uri="{FF2B5EF4-FFF2-40B4-BE49-F238E27FC236}">
                <a16:creationId xmlns:a16="http://schemas.microsoft.com/office/drawing/2014/main" id="{36ED40A3-BEC7-378A-9583-4A0E7EB8B303}"/>
              </a:ext>
            </a:extLst>
          </p:cNvPr>
          <p:cNvSpPr/>
          <p:nvPr/>
        </p:nvSpPr>
        <p:spPr>
          <a:xfrm rot="5400000">
            <a:off x="6960233" y="365563"/>
            <a:ext cx="539553" cy="6372709"/>
          </a:xfrm>
          <a:prstGeom prst="chevron">
            <a:avLst>
              <a:gd name="adj" fmla="val 2808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CH" dirty="0">
                <a:solidFill>
                  <a:schemeClr val="bg1"/>
                </a:solidFill>
              </a:rPr>
              <a:t>Bedarfsermittlung</a:t>
            </a:r>
          </a:p>
        </p:txBody>
      </p:sp>
      <p:sp>
        <p:nvSpPr>
          <p:cNvPr id="14" name="Chevron 13">
            <a:extLst>
              <a:ext uri="{FF2B5EF4-FFF2-40B4-BE49-F238E27FC236}">
                <a16:creationId xmlns:a16="http://schemas.microsoft.com/office/drawing/2014/main" id="{BBD0B791-E300-7E49-8B87-BB47DAA4662C}"/>
              </a:ext>
            </a:extLst>
          </p:cNvPr>
          <p:cNvSpPr/>
          <p:nvPr/>
        </p:nvSpPr>
        <p:spPr>
          <a:xfrm rot="5400000">
            <a:off x="6953833" y="805598"/>
            <a:ext cx="523574" cy="6372709"/>
          </a:xfrm>
          <a:prstGeom prst="chevron">
            <a:avLst>
              <a:gd name="adj" fmla="val 2808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CH" dirty="0">
                <a:solidFill>
                  <a:schemeClr val="bg1"/>
                </a:solidFill>
              </a:rPr>
              <a:t>Bedarfsprüfung</a:t>
            </a:r>
          </a:p>
        </p:txBody>
      </p:sp>
      <p:sp>
        <p:nvSpPr>
          <p:cNvPr id="15" name="Chevron 14">
            <a:extLst>
              <a:ext uri="{FF2B5EF4-FFF2-40B4-BE49-F238E27FC236}">
                <a16:creationId xmlns:a16="http://schemas.microsoft.com/office/drawing/2014/main" id="{D0E99E43-EBE9-697E-B6B4-4702F0C198CF}"/>
              </a:ext>
            </a:extLst>
          </p:cNvPr>
          <p:cNvSpPr/>
          <p:nvPr/>
        </p:nvSpPr>
        <p:spPr>
          <a:xfrm rot="5400000">
            <a:off x="6951829" y="1257165"/>
            <a:ext cx="523574" cy="6372709"/>
          </a:xfrm>
          <a:prstGeom prst="chevron">
            <a:avLst>
              <a:gd name="adj" fmla="val 2808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CH" dirty="0">
                <a:solidFill>
                  <a:schemeClr val="bg1"/>
                </a:solidFill>
              </a:rPr>
              <a:t>Leistungsgutsprache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65D4D20F-ECE7-4597-3E5B-461B2329BA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9188" y="1972817"/>
            <a:ext cx="9109037" cy="3813619"/>
          </a:xfrm>
          <a:prstGeom prst="rect">
            <a:avLst/>
          </a:prstGeom>
        </p:spPr>
      </p:pic>
      <p:sp>
        <p:nvSpPr>
          <p:cNvPr id="17" name="Flussdiagramm: Prozess 16">
            <a:extLst>
              <a:ext uri="{FF2B5EF4-FFF2-40B4-BE49-F238E27FC236}">
                <a16:creationId xmlns:a16="http://schemas.microsoft.com/office/drawing/2014/main" id="{46E46600-DB11-CEFD-E61B-F275D1524763}"/>
              </a:ext>
            </a:extLst>
          </p:cNvPr>
          <p:cNvSpPr/>
          <p:nvPr/>
        </p:nvSpPr>
        <p:spPr>
          <a:xfrm>
            <a:off x="2891759" y="5765908"/>
            <a:ext cx="8784976" cy="539553"/>
          </a:xfrm>
          <a:prstGeom prst="flowChartProces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400" dirty="0"/>
              <a:t>Abrechnungen</a:t>
            </a:r>
          </a:p>
        </p:txBody>
      </p:sp>
      <p:sp>
        <p:nvSpPr>
          <p:cNvPr id="19" name="Legende: mit Pfeil nach rechts 18">
            <a:extLst>
              <a:ext uri="{FF2B5EF4-FFF2-40B4-BE49-F238E27FC236}">
                <a16:creationId xmlns:a16="http://schemas.microsoft.com/office/drawing/2014/main" id="{80E82AF2-6F58-715A-2087-1F751ED73960}"/>
              </a:ext>
            </a:extLst>
          </p:cNvPr>
          <p:cNvSpPr/>
          <p:nvPr/>
        </p:nvSpPr>
        <p:spPr>
          <a:xfrm>
            <a:off x="202358" y="3598186"/>
            <a:ext cx="2700415" cy="7762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825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>
                <a:solidFill>
                  <a:schemeClr val="tx1"/>
                </a:solidFill>
              </a:rPr>
              <a:t>TN Gespräch</a:t>
            </a:r>
          </a:p>
          <a:p>
            <a:pPr algn="ctr"/>
            <a:r>
              <a:rPr lang="de-CH" dirty="0">
                <a:solidFill>
                  <a:schemeClr val="tx1"/>
                </a:solidFill>
              </a:rPr>
              <a:t>Rückmeldung</a:t>
            </a:r>
          </a:p>
        </p:txBody>
      </p:sp>
      <p:sp>
        <p:nvSpPr>
          <p:cNvPr id="20" name="Legende: mit Pfeil nach rechts 19">
            <a:extLst>
              <a:ext uri="{FF2B5EF4-FFF2-40B4-BE49-F238E27FC236}">
                <a16:creationId xmlns:a16="http://schemas.microsoft.com/office/drawing/2014/main" id="{83574582-56EF-6048-2624-4A81657C5164}"/>
              </a:ext>
            </a:extLst>
          </p:cNvPr>
          <p:cNvSpPr/>
          <p:nvPr/>
        </p:nvSpPr>
        <p:spPr>
          <a:xfrm>
            <a:off x="202357" y="4739197"/>
            <a:ext cx="2700415" cy="555203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8257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/>
              <a:t>Rechtliches Gehör zum Entwurf LeGu</a:t>
            </a:r>
          </a:p>
        </p:txBody>
      </p:sp>
      <p:sp>
        <p:nvSpPr>
          <p:cNvPr id="21" name="Legende: mit Pfeil nach rechts 20">
            <a:extLst>
              <a:ext uri="{FF2B5EF4-FFF2-40B4-BE49-F238E27FC236}">
                <a16:creationId xmlns:a16="http://schemas.microsoft.com/office/drawing/2014/main" id="{BCFF5BA7-F9BE-E457-D6D7-468852583643}"/>
              </a:ext>
            </a:extLst>
          </p:cNvPr>
          <p:cNvSpPr/>
          <p:nvPr/>
        </p:nvSpPr>
        <p:spPr>
          <a:xfrm>
            <a:off x="206237" y="5294400"/>
            <a:ext cx="2700415" cy="539553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8257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/>
              <a:t>Beschwerde zur Verfügung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71138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CEFE11-A4A3-4C0D-9B15-68F68DE88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Rollen in AssistMe (Vertretung)</a:t>
            </a:r>
          </a:p>
        </p:txBody>
      </p:sp>
      <p:graphicFrame>
        <p:nvGraphicFramePr>
          <p:cNvPr id="5" name="Inhaltsplatzhalt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9698283"/>
              </p:ext>
            </p:extLst>
          </p:nvPr>
        </p:nvGraphicFramePr>
        <p:xfrm>
          <a:off x="838200" y="1988840"/>
          <a:ext cx="10586390" cy="26517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117278">
                  <a:extLst>
                    <a:ext uri="{9D8B030D-6E8A-4147-A177-3AD203B41FA5}">
                      <a16:colId xmlns:a16="http://schemas.microsoft.com/office/drawing/2014/main" val="2182899696"/>
                    </a:ext>
                  </a:extLst>
                </a:gridCol>
                <a:gridCol w="2117278">
                  <a:extLst>
                    <a:ext uri="{9D8B030D-6E8A-4147-A177-3AD203B41FA5}">
                      <a16:colId xmlns:a16="http://schemas.microsoft.com/office/drawing/2014/main" val="3404937327"/>
                    </a:ext>
                  </a:extLst>
                </a:gridCol>
                <a:gridCol w="2117278">
                  <a:extLst>
                    <a:ext uri="{9D8B030D-6E8A-4147-A177-3AD203B41FA5}">
                      <a16:colId xmlns:a16="http://schemas.microsoft.com/office/drawing/2014/main" val="144227040"/>
                    </a:ext>
                  </a:extLst>
                </a:gridCol>
                <a:gridCol w="2117278">
                  <a:extLst>
                    <a:ext uri="{9D8B030D-6E8A-4147-A177-3AD203B41FA5}">
                      <a16:colId xmlns:a16="http://schemas.microsoft.com/office/drawing/2014/main" val="484241949"/>
                    </a:ext>
                  </a:extLst>
                </a:gridCol>
                <a:gridCol w="2117278">
                  <a:extLst>
                    <a:ext uri="{9D8B030D-6E8A-4147-A177-3AD203B41FA5}">
                      <a16:colId xmlns:a16="http://schemas.microsoft.com/office/drawing/2014/main" val="3654330020"/>
                    </a:ext>
                  </a:extLst>
                </a:gridCol>
              </a:tblGrid>
              <a:tr h="792038">
                <a:tc>
                  <a:txBody>
                    <a:bodyPr/>
                    <a:lstStyle/>
                    <a:p>
                      <a:r>
                        <a:rPr lang="de-CH" dirty="0"/>
                        <a:t>Gesetzliche Vertretung</a:t>
                      </a: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Administration gesetzliche Vertretung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Gesamt</a:t>
                      </a:r>
                      <a:r>
                        <a:rPr lang="de-CH" baseline="0" dirty="0"/>
                        <a:t> </a:t>
                      </a:r>
                      <a:r>
                        <a:rPr lang="de-CH" dirty="0"/>
                        <a:t>Vertretung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Vertretung</a:t>
                      </a:r>
                      <a:r>
                        <a:rPr lang="de-CH" baseline="0" dirty="0"/>
                        <a:t> Abrechnung</a:t>
                      </a:r>
                      <a:endParaRPr lang="de-CH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Vertretung nur lesend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035911"/>
                  </a:ext>
                </a:extLst>
              </a:tr>
              <a:tr h="1332123">
                <a:tc>
                  <a:txBody>
                    <a:bodyPr/>
                    <a:lstStyle/>
                    <a:p>
                      <a:r>
                        <a:rPr lang="de-CH" baseline="0" dirty="0"/>
                        <a:t>Verantwortung für das Dossier mit allen Rechten</a:t>
                      </a:r>
                      <a:endParaRPr lang="de-C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Führung des Dossiers mit (formloser) Vollmacht der gesetzlichen Vertretung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Führung des Dossiers im Auftrag und mit Vollmacht des MmB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dirty="0"/>
                        <a:t>Abrechnung von Leistungen im Auftrag und mit Vollmacht des MmB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Leserecht im gesamten Dossier mit Vollmacht des MmB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1409661"/>
                  </a:ext>
                </a:extLst>
              </a:tr>
            </a:tbl>
          </a:graphicData>
        </a:graphic>
      </p:graphicFrame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759626A-D212-47F9-AD91-396A99606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6A97AFD-16FE-4EA5-A888-4A84A29DE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18</a:t>
            </a:fld>
            <a:endParaRPr lang="de-CH" dirty="0"/>
          </a:p>
        </p:txBody>
      </p:sp>
      <p:sp>
        <p:nvSpPr>
          <p:cNvPr id="3" name="Textfeld 2"/>
          <p:cNvSpPr txBox="1"/>
          <p:nvPr/>
        </p:nvSpPr>
        <p:spPr>
          <a:xfrm>
            <a:off x="868180" y="4792651"/>
            <a:ext cx="10950045" cy="16312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>
              <a:spcAft>
                <a:spcPts val="600"/>
              </a:spcAft>
              <a:buFont typeface="Wingdings 3" panose="05040102010807070707" pitchFamily="18" charset="2"/>
              <a:buChar char="Ê"/>
            </a:pPr>
            <a:r>
              <a:rPr lang="de-CH" sz="2400" dirty="0"/>
              <a:t> Sämtliche Vertretungsrollen müssen beantragt werden</a:t>
            </a:r>
          </a:p>
          <a:p>
            <a:pPr marL="446088" indent="-446088">
              <a:spcAft>
                <a:spcPts val="600"/>
              </a:spcAft>
              <a:buFont typeface="Wingdings 3" panose="05040102010807070707" pitchFamily="18" charset="2"/>
              <a:buChar char="Ê"/>
            </a:pPr>
            <a:r>
              <a:rPr lang="de-CH" sz="2400" dirty="0"/>
              <a:t>Entsprechende schriftliche Nachweise (Ernennungsurkunde, Vollmacht) sind in AssistMe hochzuladen </a:t>
            </a:r>
          </a:p>
          <a:p>
            <a:pPr marL="446088" indent="-446088">
              <a:spcAft>
                <a:spcPts val="600"/>
              </a:spcAft>
              <a:buFont typeface="Wingdings 3" panose="05040102010807070707" pitchFamily="18" charset="2"/>
              <a:buChar char="Ê"/>
            </a:pPr>
            <a:r>
              <a:rPr lang="de-CH" sz="2400" dirty="0"/>
              <a:t>Anträge werden durch das AIS geprüft und freigegeben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154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8BA736-3302-4A40-B299-6E6E656BE1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8" y="1196752"/>
            <a:ext cx="9576692" cy="4968551"/>
          </a:xfrm>
        </p:spPr>
        <p:txBody>
          <a:bodyPr>
            <a:normAutofit/>
          </a:bodyPr>
          <a:lstStyle/>
          <a:p>
            <a:r>
              <a:rPr lang="de-CH" dirty="0"/>
              <a:t>Fragen zu AssistMe </a:t>
            </a:r>
            <a:br>
              <a:rPr lang="de-CH" dirty="0"/>
            </a:br>
            <a:br>
              <a:rPr lang="de-CH" dirty="0"/>
            </a:br>
            <a:br>
              <a:rPr lang="de-CH" dirty="0"/>
            </a:br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7512C4D-542C-4DD5-8526-FFA6E3CBD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DEF8997-7C65-41AF-9641-8CEE0C23B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19</a:t>
            </a:fld>
            <a:endParaRPr lang="de-CH" dirty="0"/>
          </a:p>
        </p:txBody>
      </p:sp>
      <p:sp>
        <p:nvSpPr>
          <p:cNvPr id="7" name="AutoShape 2" descr="3D-Menschen Mit Einer Tasse Kaffee. 3D-Bild. Isolierte Weißem Hintergrund  Lizenzfreie Fotos, Bilder und Stock Fotografie. Image 42645484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61699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8FC53E-66DC-4145-8886-254427EDB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Programm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35005613-131C-45AF-B3F5-8B37AA92CB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tabLst>
                <a:tab pos="10944225" algn="r"/>
              </a:tabLst>
            </a:pPr>
            <a:endParaRPr lang="de-CH" dirty="0"/>
          </a:p>
          <a:p>
            <a:pPr marL="447675" indent="-447675">
              <a:buFont typeface="+mj-lt"/>
              <a:buAutoNum type="arabicPeriod"/>
              <a:tabLst>
                <a:tab pos="10944225" algn="r"/>
              </a:tabLst>
            </a:pPr>
            <a:r>
              <a:rPr lang="de-CH" dirty="0"/>
              <a:t>Zulassung und Gesamtprozess</a:t>
            </a:r>
          </a:p>
          <a:p>
            <a:pPr marL="447675" indent="-447675">
              <a:buFont typeface="+mj-lt"/>
              <a:buAutoNum type="arabicPeriod"/>
              <a:tabLst>
                <a:tab pos="10944225" algn="r"/>
              </a:tabLst>
            </a:pPr>
            <a:r>
              <a:rPr lang="de-CH" dirty="0"/>
              <a:t>AssistMe</a:t>
            </a:r>
          </a:p>
          <a:p>
            <a:pPr marL="447675" indent="-447675">
              <a:buFont typeface="+mj-lt"/>
              <a:buAutoNum type="arabicPeriod"/>
              <a:tabLst>
                <a:tab pos="10944225" algn="r"/>
              </a:tabLst>
            </a:pPr>
            <a:r>
              <a:rPr lang="de-CH" dirty="0"/>
              <a:t>Bedarfsermittlungsverfahren und Individueller Hilfeplan (IHP)</a:t>
            </a:r>
          </a:p>
          <a:p>
            <a:pPr marL="447675" indent="-447675">
              <a:buFont typeface="+mj-lt"/>
              <a:buAutoNum type="arabicPeriod"/>
              <a:tabLst>
                <a:tab pos="10944225" algn="r"/>
              </a:tabLst>
            </a:pPr>
            <a:r>
              <a:rPr lang="de-CH" dirty="0"/>
              <a:t>Leistungsgutsprachen (Verfügungen)</a:t>
            </a:r>
          </a:p>
          <a:p>
            <a:pPr marL="447675" indent="-447675">
              <a:buFont typeface="+mj-lt"/>
              <a:buAutoNum type="arabicPeriod"/>
              <a:tabLst>
                <a:tab pos="10944225" algn="r"/>
              </a:tabLst>
            </a:pPr>
            <a:r>
              <a:rPr lang="de-CH" dirty="0"/>
              <a:t>Abrechnung</a:t>
            </a:r>
          </a:p>
          <a:p>
            <a:pPr marL="447675" indent="-447675">
              <a:buFont typeface="+mj-lt"/>
              <a:buAutoNum type="arabicPeriod"/>
              <a:tabLst>
                <a:tab pos="10944225" algn="r"/>
              </a:tabLst>
            </a:pPr>
            <a:r>
              <a:rPr lang="de-CH" dirty="0"/>
              <a:t>Rolle der gesetzlichen Vertretung </a:t>
            </a:r>
          </a:p>
          <a:p>
            <a:pPr marL="447675" indent="-447675">
              <a:buFont typeface="+mj-lt"/>
              <a:buAutoNum type="arabicPeriod"/>
              <a:tabLst>
                <a:tab pos="10944225" algn="r"/>
              </a:tabLst>
            </a:pPr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CF0B341-567F-481A-9B52-DC0135BE2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EBB3F41-2068-480C-A9D4-68395196A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0425381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E79C53-1B4B-F13A-3A18-8CC1975AB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9A0D43-FAF0-A1A1-91D8-DA79DF486A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9630" y="3061353"/>
            <a:ext cx="8496300" cy="735293"/>
          </a:xfrm>
        </p:spPr>
        <p:txBody>
          <a:bodyPr/>
          <a:lstStyle/>
          <a:p>
            <a:r>
              <a:rPr lang="de-CH" dirty="0"/>
              <a:t>Bedarfsermittlung mit dem Individuellen Hilfeplan IHP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C3E2891-1F5A-1749-A94D-A25187CD1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8152D86-C43B-1F3F-BB32-8D31F5BDE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20</a:t>
            </a:fld>
            <a:endParaRPr lang="de-CH" dirty="0"/>
          </a:p>
        </p:txBody>
      </p:sp>
      <p:sp>
        <p:nvSpPr>
          <p:cNvPr id="7" name="AutoShape 2" descr="3D-Menschen Mit Einer Tasse Kaffee. 3D-Bild. Isolierte Weißem Hintergrund  Lizenzfreie Fotos, Bilder und Stock Fotografie. Image 42645484.">
            <a:extLst>
              <a:ext uri="{FF2B5EF4-FFF2-40B4-BE49-F238E27FC236}">
                <a16:creationId xmlns:a16="http://schemas.microsoft.com/office/drawing/2014/main" id="{37431DC3-C8C1-6758-9C64-C10BA7E766A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284072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C707BE-82D9-46EA-C855-E15418BCF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Prozess der Bedarfsermittlung</a:t>
            </a:r>
          </a:p>
        </p:txBody>
      </p:sp>
      <p:graphicFrame>
        <p:nvGraphicFramePr>
          <p:cNvPr id="6" name="Inhaltsplatzhalter 5">
            <a:extLst>
              <a:ext uri="{FF2B5EF4-FFF2-40B4-BE49-F238E27FC236}">
                <a16:creationId xmlns:a16="http://schemas.microsoft.com/office/drawing/2014/main" id="{B8AA1458-7755-1C97-7476-16152F23FF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2289376"/>
              </p:ext>
            </p:extLst>
          </p:nvPr>
        </p:nvGraphicFramePr>
        <p:xfrm>
          <a:off x="838200" y="1852613"/>
          <a:ext cx="10983913" cy="4672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3E7BD4D-2EFD-C832-36C4-F99E7A909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2EF4DED-8D6C-5CA2-3B19-7B3D77DBC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21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4198907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00EA9F-1B3F-1476-3D04-D7A144D40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Der Individuelle Hilfeplan (IHP) in AssistMe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077B7EA-C1FC-F43F-6FDD-BADF7427D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65C9C57-2F24-E97E-DA26-CEC3A0465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22</a:t>
            </a:fld>
            <a:endParaRPr lang="de-CH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5688918D-DF49-6E8C-25BB-468EFCABEAA1}"/>
              </a:ext>
            </a:extLst>
          </p:cNvPr>
          <p:cNvSpPr txBox="1">
            <a:spLocks/>
          </p:cNvSpPr>
          <p:nvPr/>
        </p:nvSpPr>
        <p:spPr>
          <a:xfrm>
            <a:off x="4861185" y="1791584"/>
            <a:ext cx="6917883" cy="451148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71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963" indent="-358775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500" indent="-36353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66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00"/>
              </a:spcAft>
            </a:pPr>
            <a:r>
              <a:rPr lang="de-CH" sz="2200" dirty="0">
                <a:solidFill>
                  <a:schemeClr val="accent4">
                    <a:lumMod val="50000"/>
                  </a:schemeClr>
                </a:solidFill>
              </a:rPr>
              <a:t>Persönliche und gesundheitliche Angaben</a:t>
            </a:r>
          </a:p>
          <a:p>
            <a:pPr>
              <a:spcAft>
                <a:spcPts val="400"/>
              </a:spcAft>
            </a:pPr>
            <a:r>
              <a:rPr lang="de-CH" sz="2200" dirty="0">
                <a:solidFill>
                  <a:srgbClr val="CC6600"/>
                </a:solidFill>
              </a:rPr>
              <a:t>Wünsche und Lebensvorstellungen des MmB</a:t>
            </a:r>
          </a:p>
          <a:p>
            <a:pPr>
              <a:spcAft>
                <a:spcPts val="400"/>
              </a:spcAft>
            </a:pPr>
            <a:r>
              <a:rPr lang="de-CH" sz="2200" dirty="0">
                <a:solidFill>
                  <a:schemeClr val="bg2">
                    <a:lumMod val="75000"/>
                  </a:schemeClr>
                </a:solidFill>
              </a:rPr>
              <a:t>Gegenwärtige Lebenssituation </a:t>
            </a:r>
          </a:p>
          <a:p>
            <a:pPr>
              <a:spcAft>
                <a:spcPts val="400"/>
              </a:spcAft>
            </a:pPr>
            <a:r>
              <a:rPr lang="de-CH" sz="2200" dirty="0">
                <a:solidFill>
                  <a:srgbClr val="FF0000"/>
                </a:solidFill>
              </a:rPr>
              <a:t>Grundlegende Fähigkeiten: Lernen/Wissensanwendung, Bewältigung von Aufgaben und Anforderungen, Kommunikation, Mobilität, Förderfaktoren, Barrieren, Ressourcen</a:t>
            </a:r>
          </a:p>
          <a:p>
            <a:pPr marL="457200" indent="-457200">
              <a:spcAft>
                <a:spcPts val="400"/>
              </a:spcAft>
              <a:buFont typeface="Wingdings 3" panose="05040102010807070707" pitchFamily="18" charset="2"/>
              <a:buChar char="Ê"/>
            </a:pPr>
            <a:endParaRPr lang="de-CH" sz="800" dirty="0"/>
          </a:p>
          <a:p>
            <a:pPr>
              <a:spcAft>
                <a:spcPts val="400"/>
              </a:spcAft>
            </a:pPr>
            <a:r>
              <a:rPr lang="de-CH" sz="2200" dirty="0">
                <a:solidFill>
                  <a:srgbClr val="00B050"/>
                </a:solidFill>
              </a:rPr>
              <a:t>Beschreibung der Beeinträchtigungen, Kontextfaktoren und Festlegen von Zielsetzungen und dazu erforderlichen Massnahmen </a:t>
            </a:r>
          </a:p>
          <a:p>
            <a:pPr>
              <a:spcAft>
                <a:spcPts val="400"/>
              </a:spcAft>
            </a:pPr>
            <a:r>
              <a:rPr lang="de-CH" sz="2200" dirty="0">
                <a:solidFill>
                  <a:srgbClr val="7030A0"/>
                </a:solidFill>
              </a:rPr>
              <a:t>(Selbst- und fremdverletzende Verhaltensweisen)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7B7C9D7-58E6-1AF1-A72D-4B04E928791C}"/>
              </a:ext>
            </a:extLst>
          </p:cNvPr>
          <p:cNvSpPr txBox="1"/>
          <p:nvPr/>
        </p:nvSpPr>
        <p:spPr>
          <a:xfrm>
            <a:off x="340352" y="1797835"/>
            <a:ext cx="3961529" cy="436273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marL="200025" indent="-200025">
              <a:spcAft>
                <a:spcPts val="900"/>
              </a:spcAft>
              <a:buNone/>
              <a:tabLst>
                <a:tab pos="200025" algn="l"/>
              </a:tabLst>
            </a:pPr>
            <a:r>
              <a:rPr lang="de-CH" b="1" dirty="0"/>
              <a:t>A</a:t>
            </a:r>
            <a:r>
              <a:rPr lang="de-CH" dirty="0"/>
              <a:t> Basisbogen (Fragen A1-A4)</a:t>
            </a:r>
          </a:p>
          <a:p>
            <a:pPr marL="200025" indent="-200025">
              <a:spcAft>
                <a:spcPts val="900"/>
              </a:spcAft>
              <a:buNone/>
              <a:tabLst>
                <a:tab pos="200025" algn="l"/>
              </a:tabLst>
            </a:pPr>
            <a:r>
              <a:rPr lang="de-CH" b="1" dirty="0"/>
              <a:t>B</a:t>
            </a:r>
            <a:r>
              <a:rPr lang="de-CH" dirty="0"/>
              <a:t> Zukunftsbogen (B1-B5)</a:t>
            </a:r>
          </a:p>
          <a:p>
            <a:pPr marL="200025" indent="-200025">
              <a:spcAft>
                <a:spcPts val="900"/>
              </a:spcAft>
              <a:buNone/>
              <a:tabLst>
                <a:tab pos="200025" algn="l"/>
              </a:tabLst>
            </a:pPr>
            <a:r>
              <a:rPr lang="de-CH" b="1" dirty="0"/>
              <a:t>C</a:t>
            </a:r>
            <a:r>
              <a:rPr lang="de-CH" dirty="0"/>
              <a:t> Gegenwartsbogen (C1-C11)</a:t>
            </a:r>
          </a:p>
          <a:p>
            <a:pPr marL="200025" indent="-200025">
              <a:spcAft>
                <a:spcPts val="900"/>
              </a:spcAft>
              <a:buNone/>
              <a:tabLst>
                <a:tab pos="200025" algn="l"/>
              </a:tabLst>
            </a:pPr>
            <a:r>
              <a:rPr lang="de-CH" b="1" dirty="0"/>
              <a:t>D</a:t>
            </a:r>
            <a:r>
              <a:rPr lang="de-CH" dirty="0"/>
              <a:t> Lebensbereiche der Aktivitäten (D1-D9)</a:t>
            </a:r>
          </a:p>
          <a:p>
            <a:pPr marL="200025" indent="-200025">
              <a:spcAft>
                <a:spcPts val="900"/>
              </a:spcAft>
              <a:buNone/>
              <a:tabLst>
                <a:tab pos="200025" algn="l"/>
              </a:tabLst>
            </a:pPr>
            <a:r>
              <a:rPr lang="de-CH" b="1" dirty="0"/>
              <a:t>E</a:t>
            </a:r>
            <a:r>
              <a:rPr lang="de-CH" dirty="0"/>
              <a:t> Wohnen (E1-E2)</a:t>
            </a:r>
          </a:p>
          <a:p>
            <a:pPr marL="200025" indent="-200025">
              <a:spcAft>
                <a:spcPts val="900"/>
              </a:spcAft>
              <a:buNone/>
              <a:tabLst>
                <a:tab pos="200025" algn="l"/>
              </a:tabLst>
            </a:pPr>
            <a:r>
              <a:rPr lang="de-CH" b="1" dirty="0"/>
              <a:t>F</a:t>
            </a:r>
            <a:r>
              <a:rPr lang="de-CH" dirty="0"/>
              <a:t> Arbeit und Bildungsaufgaben (F1-F2)</a:t>
            </a:r>
          </a:p>
          <a:p>
            <a:pPr marL="200025" indent="-200025">
              <a:spcAft>
                <a:spcPts val="900"/>
              </a:spcAft>
              <a:buNone/>
              <a:tabLst>
                <a:tab pos="200025" algn="l"/>
              </a:tabLst>
            </a:pPr>
            <a:r>
              <a:rPr lang="de-CH" b="1" dirty="0"/>
              <a:t>G</a:t>
            </a:r>
            <a:r>
              <a:rPr lang="de-CH" dirty="0"/>
              <a:t> Soziale Beziehungen (G1-G2)</a:t>
            </a:r>
          </a:p>
          <a:p>
            <a:pPr marL="200025" indent="-200025">
              <a:spcAft>
                <a:spcPts val="900"/>
              </a:spcAft>
              <a:buNone/>
              <a:tabLst>
                <a:tab pos="200025" algn="l"/>
              </a:tabLst>
            </a:pPr>
            <a:r>
              <a:rPr lang="de-CH" b="1" dirty="0"/>
              <a:t>H</a:t>
            </a:r>
            <a:r>
              <a:rPr lang="de-CH" dirty="0"/>
              <a:t> Freizeit (H1-H2)</a:t>
            </a:r>
          </a:p>
          <a:p>
            <a:pPr marL="200025" indent="-200025">
              <a:spcAft>
                <a:spcPts val="900"/>
              </a:spcAft>
              <a:buNone/>
              <a:tabLst>
                <a:tab pos="200025" algn="l"/>
              </a:tabLst>
            </a:pPr>
            <a:r>
              <a:rPr lang="de-CH" b="1" dirty="0"/>
              <a:t>I</a:t>
            </a:r>
            <a:r>
              <a:rPr lang="de-CH" dirty="0"/>
              <a:t> Gesundheit und Wohlbefinden (I1-I2)</a:t>
            </a:r>
          </a:p>
          <a:p>
            <a:pPr marL="200025" indent="-200025">
              <a:spcAft>
                <a:spcPts val="900"/>
              </a:spcAft>
              <a:buNone/>
              <a:tabLst>
                <a:tab pos="200025" algn="l"/>
              </a:tabLst>
            </a:pPr>
            <a:r>
              <a:rPr lang="de-CH" b="1" dirty="0"/>
              <a:t>J</a:t>
            </a:r>
            <a:r>
              <a:rPr lang="de-CH" dirty="0"/>
              <a:t> 	Selbst- und fremdverletzende Verhaltensweisen (J1-J3)</a:t>
            </a:r>
          </a:p>
        </p:txBody>
      </p:sp>
      <p:sp>
        <p:nvSpPr>
          <p:cNvPr id="7" name="Pfeil: nach rechts 6">
            <a:extLst>
              <a:ext uri="{FF2B5EF4-FFF2-40B4-BE49-F238E27FC236}">
                <a16:creationId xmlns:a16="http://schemas.microsoft.com/office/drawing/2014/main" id="{BC4E4C4B-6E39-CB9E-559C-07AF2B5AFA93}"/>
              </a:ext>
            </a:extLst>
          </p:cNvPr>
          <p:cNvSpPr/>
          <p:nvPr/>
        </p:nvSpPr>
        <p:spPr>
          <a:xfrm>
            <a:off x="3575720" y="1791584"/>
            <a:ext cx="1210199" cy="324903"/>
          </a:xfrm>
          <a:prstGeom prst="rightArrow">
            <a:avLst/>
          </a:prstGeom>
          <a:solidFill>
            <a:schemeClr val="accent4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Pfeil: nach rechts 7">
            <a:extLst>
              <a:ext uri="{FF2B5EF4-FFF2-40B4-BE49-F238E27FC236}">
                <a16:creationId xmlns:a16="http://schemas.microsoft.com/office/drawing/2014/main" id="{E0542D4D-A597-8CB1-DBE6-DD01E0ACC338}"/>
              </a:ext>
            </a:extLst>
          </p:cNvPr>
          <p:cNvSpPr/>
          <p:nvPr/>
        </p:nvSpPr>
        <p:spPr>
          <a:xfrm>
            <a:off x="3575720" y="2161742"/>
            <a:ext cx="1210199" cy="324903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Pfeil: nach rechts 8">
            <a:extLst>
              <a:ext uri="{FF2B5EF4-FFF2-40B4-BE49-F238E27FC236}">
                <a16:creationId xmlns:a16="http://schemas.microsoft.com/office/drawing/2014/main" id="{DC18EFE3-F298-2235-1CF3-A8F316CFD0FA}"/>
              </a:ext>
            </a:extLst>
          </p:cNvPr>
          <p:cNvSpPr/>
          <p:nvPr/>
        </p:nvSpPr>
        <p:spPr>
          <a:xfrm>
            <a:off x="3575720" y="5785233"/>
            <a:ext cx="1214264" cy="324903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Geschweifte Klammer links 9">
            <a:extLst>
              <a:ext uri="{FF2B5EF4-FFF2-40B4-BE49-F238E27FC236}">
                <a16:creationId xmlns:a16="http://schemas.microsoft.com/office/drawing/2014/main" id="{F9021AB1-6EAB-3B1F-30D9-68621E61D762}"/>
              </a:ext>
            </a:extLst>
          </p:cNvPr>
          <p:cNvSpPr/>
          <p:nvPr/>
        </p:nvSpPr>
        <p:spPr>
          <a:xfrm>
            <a:off x="4247346" y="2970748"/>
            <a:ext cx="768534" cy="1538372"/>
          </a:xfrm>
          <a:prstGeom prst="leftBrace">
            <a:avLst>
              <a:gd name="adj1" fmla="val 8123"/>
              <a:gd name="adj2" fmla="val 10505"/>
            </a:avLst>
          </a:prstGeom>
          <a:ln w="444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11" name="Geschweifte Klammer rechts 10">
            <a:extLst>
              <a:ext uri="{FF2B5EF4-FFF2-40B4-BE49-F238E27FC236}">
                <a16:creationId xmlns:a16="http://schemas.microsoft.com/office/drawing/2014/main" id="{4AF7B12B-FCF0-9372-1191-73FAEC9A1FC3}"/>
              </a:ext>
            </a:extLst>
          </p:cNvPr>
          <p:cNvSpPr/>
          <p:nvPr/>
        </p:nvSpPr>
        <p:spPr>
          <a:xfrm>
            <a:off x="4099784" y="3647350"/>
            <a:ext cx="729180" cy="1944216"/>
          </a:xfrm>
          <a:prstGeom prst="rightBrace">
            <a:avLst>
              <a:gd name="adj1" fmla="val 8333"/>
              <a:gd name="adj2" fmla="val 73093"/>
            </a:avLst>
          </a:prstGeom>
          <a:ln w="539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Pfeil: nach rechts 11">
            <a:extLst>
              <a:ext uri="{FF2B5EF4-FFF2-40B4-BE49-F238E27FC236}">
                <a16:creationId xmlns:a16="http://schemas.microsoft.com/office/drawing/2014/main" id="{06F5AD5A-CC36-82EA-ADB7-05C58B8A0AF9}"/>
              </a:ext>
            </a:extLst>
          </p:cNvPr>
          <p:cNvSpPr/>
          <p:nvPr/>
        </p:nvSpPr>
        <p:spPr>
          <a:xfrm>
            <a:off x="3575720" y="2574979"/>
            <a:ext cx="1210199" cy="324903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20709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D9688-A2BC-322E-E8DE-C380FA5DD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49D2CE-3FE2-0D42-D47E-8C55B86D64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0060" y="3212976"/>
            <a:ext cx="10296500" cy="735293"/>
          </a:xfrm>
        </p:spPr>
        <p:txBody>
          <a:bodyPr/>
          <a:lstStyle/>
          <a:p>
            <a:r>
              <a:rPr lang="de-CH" dirty="0"/>
              <a:t>Fragen zur Bedarfsermittlung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BDB481A-F4E7-F655-C229-B03DF642F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5BF0216-9CB4-1B9A-A982-AC2231880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23</a:t>
            </a:fld>
            <a:endParaRPr lang="de-CH" dirty="0"/>
          </a:p>
        </p:txBody>
      </p:sp>
      <p:sp>
        <p:nvSpPr>
          <p:cNvPr id="7" name="AutoShape 2" descr="3D-Menschen Mit Einer Tasse Kaffee. 3D-Bild. Isolierte Weißem Hintergrund  Lizenzfreie Fotos, Bilder und Stock Fotografie. Image 42645484.">
            <a:extLst>
              <a:ext uri="{FF2B5EF4-FFF2-40B4-BE49-F238E27FC236}">
                <a16:creationId xmlns:a16="http://schemas.microsoft.com/office/drawing/2014/main" id="{14D9AE30-49D9-E829-08EE-FF98C0E9659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751739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509DA-B543-692F-5F30-34275705C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37E05D-0F17-96E4-31EB-79E672D9D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0060" y="3061353"/>
            <a:ext cx="8496300" cy="735293"/>
          </a:xfrm>
        </p:spPr>
        <p:txBody>
          <a:bodyPr/>
          <a:lstStyle/>
          <a:p>
            <a:r>
              <a:rPr lang="de-CH" dirty="0"/>
              <a:t>Die Verfügung der Leistungsgutsprache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C0D14C8-2AED-BE81-A629-12BC71208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8DD6653-AE37-5EA7-E33B-7400A3154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24</a:t>
            </a:fld>
            <a:endParaRPr lang="de-CH" dirty="0"/>
          </a:p>
        </p:txBody>
      </p:sp>
      <p:sp>
        <p:nvSpPr>
          <p:cNvPr id="7" name="AutoShape 2" descr="3D-Menschen Mit Einer Tasse Kaffee. 3D-Bild. Isolierte Weißem Hintergrund  Lizenzfreie Fotos, Bilder und Stock Fotografie. Image 42645484.">
            <a:extLst>
              <a:ext uri="{FF2B5EF4-FFF2-40B4-BE49-F238E27FC236}">
                <a16:creationId xmlns:a16="http://schemas.microsoft.com/office/drawing/2014/main" id="{DF472EDA-FE54-5B89-9EE7-A41E62EC362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14117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97D28-3395-EBB7-96C1-28DEFA2AC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A801A7-F7D5-9C47-579C-5BED97645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Leistungsgutsprache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F202BD9-94AA-251B-536A-7EAAE2764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2374B65-5625-7771-B433-DF5A42E54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25</a:t>
            </a:fld>
            <a:endParaRPr lang="de-CH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90C1E83-0221-07C1-DA06-19AD82D110DD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3342364" y="2348880"/>
            <a:ext cx="5975584" cy="43302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548605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87762-B273-3D18-6FF1-7933C56174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A3A55D-1FC2-1AC4-E067-57A29BCD3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Aufbau und Inhalte der Leistungsgutsprache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24B75C8-0C6C-AC5C-4C36-2F03F36765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3428" y="1844824"/>
            <a:ext cx="10983913" cy="4104456"/>
          </a:xfrm>
        </p:spPr>
        <p:txBody>
          <a:bodyPr/>
          <a:lstStyle/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de-CH" dirty="0"/>
              <a:t>Teil A Sachverhalt weist die durchlaufenen Prozessschritte nach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de-CH" dirty="0"/>
              <a:t>Teil B Begründungen zeigt auf, wie die Ergebnisse der Bedarfsermittlung geprüft und berechnet wurden 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de-CH" dirty="0"/>
              <a:t>Teil C Disposition enthält zusammengefasst die relevanten Informationen zum Umfang der Leistungsgutsprache (Stunden)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de-CH" dirty="0"/>
              <a:t>Gültigkeit der Verfügung: </a:t>
            </a:r>
          </a:p>
          <a:p>
            <a:pPr marL="814388" lvl="1" indent="-457200"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de-CH" sz="2400" dirty="0"/>
              <a:t>bei Institutionen i.d.R. auf Beginn nächstes Quartal (löst Finanzierung LV ab)</a:t>
            </a:r>
          </a:p>
          <a:p>
            <a:pPr marL="814388" lvl="1" indent="-457200"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de-CH" sz="2400" dirty="0"/>
              <a:t>privat wohnend i.d.R. auf Folgemonat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6AC6274-4BE1-7F6A-AA62-847DAF17A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34FC1DF-4408-C9F9-A5FC-CE609C9EC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26</a:t>
            </a:fld>
            <a:endParaRPr lang="de-CH" dirty="0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E9962F6F-6E51-3754-1C2F-A4D209F5D6E0}"/>
              </a:ext>
            </a:extLst>
          </p:cNvPr>
          <p:cNvSpPr txBox="1">
            <a:spLocks/>
          </p:cNvSpPr>
          <p:nvPr/>
        </p:nvSpPr>
        <p:spPr>
          <a:xfrm>
            <a:off x="838200" y="4423256"/>
            <a:ext cx="10983913" cy="467273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71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963" indent="-358775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500" indent="-36353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66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750879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4E25D5-4968-98CF-E7B5-ACC720F31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741229-10BE-E540-3509-A3F61B6E9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Berechnung der verfügten finanziellen Leistungen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A9A8B27-D916-D726-99A3-72D1CA73B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3428" y="1844824"/>
            <a:ext cx="10983913" cy="4104456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§"/>
            </a:pPr>
            <a:endParaRPr lang="de-CH" dirty="0"/>
          </a:p>
          <a:p>
            <a:r>
              <a:rPr lang="de-CH" u="sng" dirty="0"/>
              <a:t>Institutionelles Wohnsetting und Tagesstätten</a:t>
            </a:r>
            <a:r>
              <a:rPr lang="de-CH" dirty="0"/>
              <a:t>: </a:t>
            </a:r>
          </a:p>
          <a:p>
            <a:r>
              <a:rPr lang="de-CH" dirty="0"/>
              <a:t>Vergütung der verfügten Bedarfsstufe gemäss </a:t>
            </a:r>
            <a:r>
              <a:rPr lang="de-CH" b="1" dirty="0"/>
              <a:t>Faktenblatt Bedarfsstufen und Tarife</a:t>
            </a:r>
            <a:r>
              <a:rPr lang="de-CH" dirty="0"/>
              <a:t>: </a:t>
            </a:r>
            <a:r>
              <a:rPr lang="de-CH" dirty="0">
                <a:hlinkClick r:id="rId3"/>
              </a:rPr>
              <a:t>2026</a:t>
            </a:r>
            <a:endParaRPr lang="de-CH" dirty="0"/>
          </a:p>
          <a:p>
            <a:endParaRPr lang="de-CH" dirty="0"/>
          </a:p>
          <a:p>
            <a:r>
              <a:rPr lang="de-CH" u="sng" dirty="0"/>
              <a:t>Privat wohnende Menschen mit Behinderungen</a:t>
            </a:r>
            <a:r>
              <a:rPr lang="de-CH" dirty="0"/>
              <a:t>: </a:t>
            </a:r>
          </a:p>
          <a:p>
            <a:r>
              <a:rPr lang="de-CH" dirty="0"/>
              <a:t>Vergütung der Anzahl an Leistungsstunden gemäss </a:t>
            </a:r>
            <a:r>
              <a:rPr lang="de-CH" b="1" dirty="0"/>
              <a:t>BLV</a:t>
            </a:r>
            <a:r>
              <a:rPr lang="de-CH" dirty="0"/>
              <a:t> </a:t>
            </a:r>
            <a:r>
              <a:rPr lang="de-CH" dirty="0">
                <a:hlinkClick r:id="rId4"/>
              </a:rPr>
              <a:t>Art. 44</a:t>
            </a:r>
            <a:endParaRPr lang="de-CH" dirty="0"/>
          </a:p>
          <a:p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2493A5A-7F7E-D63D-3AA1-31D31E8F9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9767041-F2A6-2E44-73A8-E1EF276A7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27</a:t>
            </a:fld>
            <a:endParaRPr lang="de-CH" dirty="0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31159A88-E007-7C6F-0A15-E074B488A438}"/>
              </a:ext>
            </a:extLst>
          </p:cNvPr>
          <p:cNvSpPr txBox="1">
            <a:spLocks/>
          </p:cNvSpPr>
          <p:nvPr/>
        </p:nvSpPr>
        <p:spPr>
          <a:xfrm>
            <a:off x="838200" y="4423256"/>
            <a:ext cx="10983913" cy="467273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71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963" indent="-358775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500" indent="-36353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66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304067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7CC7FC-9400-45C0-AEE5-559DC7B817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CH" dirty="0"/>
              <a:t>Fragen zur Verfügung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E414728-B805-4E50-A50E-C86B5CCCD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74ED3FD-0C67-4C9B-8116-779F4B8A0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28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33816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873E1-E319-BFE7-5647-BE2F4C0760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325BEA-A389-CAA8-7670-40419EE273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CH" dirty="0"/>
              <a:t>Abrechnung BLG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8DD051A-1E2D-C695-8DDF-05E149AF8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40D820C-CDF6-10DD-8FC1-23E551D52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29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162994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428B3CE-CC78-4469-AD0D-431150D0F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Akteure der Systemumstellung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975E9FC0-DE4C-42A8-8D0A-0CEA0BBA72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6872"/>
            <a:ext cx="10983913" cy="3312368"/>
          </a:xfrm>
        </p:spPr>
        <p:txBody>
          <a:bodyPr/>
          <a:lstStyle/>
          <a:p>
            <a:endParaRPr lang="de-CH" dirty="0"/>
          </a:p>
          <a:p>
            <a:pPr marL="457200" indent="-457200">
              <a:buFontTx/>
              <a:buChar char="-"/>
            </a:pPr>
            <a:endParaRPr lang="de-CH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52CB3BA-D2AA-40A3-A1C4-EA7C91F8642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de-CH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07. Juli 2026</a:t>
            </a:r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3507171-E36C-4DC3-BDD4-9717D3EBF713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22C43A00-C0E5-F64E-B7F3-B20E065A2C7A}" type="slidenum">
              <a:rPr lang="de-CH" smtClean="0">
                <a:solidFill>
                  <a:srgbClr val="000000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de-CH" dirty="0">
              <a:solidFill>
                <a:srgbClr val="000000"/>
              </a:solidFill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643758"/>
            <a:ext cx="9573958" cy="5003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1393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 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2351584" y="3284984"/>
            <a:ext cx="682599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pPr algn="ctr"/>
            <a:r>
              <a:rPr lang="de-CH" dirty="0"/>
              <a:t>Teil 1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2351583" y="4725144"/>
            <a:ext cx="682599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pPr algn="ctr"/>
            <a:r>
              <a:rPr lang="de-CH" dirty="0"/>
              <a:t>Teil 2</a:t>
            </a:r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8285267B-735F-FD0A-899E-EB33C54C89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99878" y="1045826"/>
            <a:ext cx="6872585" cy="5478799"/>
          </a:xfrm>
        </p:spPr>
      </p:pic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045EAC7-11C1-1F61-6D9A-EA0C36666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B9536AC-DE71-44CE-2D2A-113F5999E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30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330060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Tarife </a:t>
            </a:r>
            <a:br>
              <a:rPr lang="de-CH" dirty="0"/>
            </a:br>
            <a:r>
              <a:rPr lang="de-CH" dirty="0"/>
              <a:t>IV-Wohnheime </a:t>
            </a:r>
            <a:br>
              <a:rPr lang="de-CH" dirty="0"/>
            </a:br>
            <a:br>
              <a:rPr lang="de-CH" dirty="0"/>
            </a:br>
            <a:br>
              <a:rPr lang="de-CH" dirty="0"/>
            </a:br>
            <a:br>
              <a:rPr lang="de-CH" dirty="0"/>
            </a:br>
            <a:br>
              <a:rPr lang="de-CH" dirty="0"/>
            </a:br>
            <a:r>
              <a:rPr lang="de-CH" dirty="0"/>
              <a:t>Pflegeheimliste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31</a:t>
            </a:fld>
            <a:endParaRPr lang="de-CH" dirty="0"/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2DDE72C2-EDF6-9B08-581C-865CD11BC5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43872" y="988389"/>
            <a:ext cx="5812943" cy="5549955"/>
          </a:xfrm>
        </p:spPr>
      </p:pic>
    </p:spTree>
    <p:extLst>
      <p:ext uri="{BB962C8B-B14F-4D97-AF65-F5344CB8AC3E}">
        <p14:creationId xmlns:p14="http://schemas.microsoft.com/office/powerpoint/2010/main" val="6874909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 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1624" y="620688"/>
            <a:ext cx="7571184" cy="3117916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1618" y="3789041"/>
            <a:ext cx="7694862" cy="2438289"/>
          </a:xfrm>
          <a:prstGeom prst="rect">
            <a:avLst/>
          </a:prstGeom>
        </p:spPr>
      </p:pic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A3C8134-FC93-5185-FEBF-C3A9C0E57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DB14B22-20B7-B808-3AF4-C3F404122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32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9040784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62106" y="1124744"/>
            <a:ext cx="10983913" cy="619126"/>
          </a:xfrm>
        </p:spPr>
        <p:txBody>
          <a:bodyPr/>
          <a:lstStyle/>
          <a:p>
            <a:r>
              <a:rPr lang="de-CH" dirty="0"/>
              <a:t> Status offen, Tage erfasst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150" b="1150"/>
          <a:stretch/>
        </p:blipFill>
        <p:spPr>
          <a:xfrm>
            <a:off x="862106" y="1844824"/>
            <a:ext cx="9793088" cy="4394697"/>
          </a:xfrm>
          <a:prstGeom prst="rect">
            <a:avLst/>
          </a:prstGeom>
        </p:spPr>
      </p:pic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0D7D283-6EAE-B0D6-15BC-F06D891F1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576EF53-A861-4A7F-AA63-0497AF60A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33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7474723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 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1664" y="717289"/>
            <a:ext cx="5199876" cy="5408875"/>
          </a:xfrm>
          <a:prstGeom prst="rect">
            <a:avLst/>
          </a:prstGeom>
        </p:spPr>
      </p:pic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A0EB0EA-7F1C-FE4C-C5DD-92A7E215D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8482ED7-B344-0013-208D-193932E58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34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34754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 Status eingereicht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212" b="1212"/>
          <a:stretch/>
        </p:blipFill>
        <p:spPr>
          <a:xfrm>
            <a:off x="983432" y="1844824"/>
            <a:ext cx="9482848" cy="4533371"/>
          </a:xfrm>
          <a:prstGeom prst="rect">
            <a:avLst/>
          </a:prstGeom>
        </p:spPr>
      </p:pic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5B22180-AD07-D796-4F55-B8B594662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E8F13C9-77A7-6DAC-8A3D-6A0EF390D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35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289105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Sicht Menschen mit Behinderungen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0713" y="1854234"/>
            <a:ext cx="8830087" cy="4311070"/>
          </a:xfrm>
          <a:prstGeom prst="rect">
            <a:avLst/>
          </a:prstGeom>
        </p:spPr>
      </p:pic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F5A42BC-40C1-63A5-4B90-BC49337B4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53802B8-0379-A64B-EEE8-86B28F4D7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36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2484738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 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9576" y="1268760"/>
            <a:ext cx="6884293" cy="5145436"/>
          </a:xfrm>
          <a:prstGeom prst="rect">
            <a:avLst/>
          </a:prstGeom>
        </p:spPr>
      </p:pic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4B662E6-DC2E-8940-4E67-FBDCFFDDD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68A2F1-8E40-5A9E-8D65-56908B963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37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86532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 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9576" y="1064756"/>
            <a:ext cx="7250606" cy="5316571"/>
          </a:xfrm>
          <a:prstGeom prst="rect">
            <a:avLst/>
          </a:prstGeom>
        </p:spPr>
      </p:pic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2A8AA13-D14E-F371-667A-01A9397B6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B4D88E3-1282-899E-21DA-EA2648C91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38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8838313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 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5246" y="1407871"/>
            <a:ext cx="9049820" cy="4651022"/>
          </a:xfrm>
          <a:prstGeom prst="rect">
            <a:avLst/>
          </a:prstGeom>
        </p:spPr>
      </p:pic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3FB42F8-6A1B-0DD7-5406-4CE54D693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97992FC-D746-3131-3158-68AE5F20C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39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328378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76584-A35C-7B01-E599-2C9520409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44559D-ABE1-2E64-9056-8B6D451F1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Zulassung zum BLG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803C0BC0-2B1E-AB4D-B816-D0C57B957A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tabLst>
                <a:tab pos="10944225" algn="r"/>
              </a:tabLst>
            </a:pPr>
            <a:endParaRPr lang="de-CH" dirty="0"/>
          </a:p>
          <a:p>
            <a:pPr marL="457200" indent="-457200">
              <a:buFontTx/>
              <a:buChar char="-"/>
              <a:tabLst>
                <a:tab pos="10944225" algn="r"/>
              </a:tabLst>
            </a:pPr>
            <a:r>
              <a:rPr lang="de-CH" dirty="0"/>
              <a:t>Volljährigkeit</a:t>
            </a:r>
          </a:p>
          <a:p>
            <a:pPr marL="457200" indent="-457200">
              <a:buFontTx/>
              <a:buChar char="-"/>
              <a:tabLst>
                <a:tab pos="10944225" algn="r"/>
              </a:tabLst>
            </a:pPr>
            <a:r>
              <a:rPr lang="de-CH" dirty="0"/>
              <a:t>Zivilrechtlicher Wohnsitz seit mindestens 5 Jahren im Kanton Bern (für uneingeschränkten Zugang)</a:t>
            </a:r>
          </a:p>
          <a:p>
            <a:pPr marL="457200" indent="-457200">
              <a:buFontTx/>
              <a:buChar char="-"/>
              <a:tabLst>
                <a:tab pos="10944225" algn="r"/>
              </a:tabLst>
            </a:pPr>
            <a:r>
              <a:rPr lang="de-CH" dirty="0"/>
              <a:t>Rente der IV/ UVG/ MVG und/oder HE (aus IV)</a:t>
            </a:r>
          </a:p>
          <a:p>
            <a:pPr>
              <a:tabLst>
                <a:tab pos="10944225" algn="r"/>
              </a:tabLst>
            </a:pPr>
            <a:endParaRPr lang="de-CH" dirty="0"/>
          </a:p>
          <a:p>
            <a:pPr>
              <a:tabLst>
                <a:tab pos="10944225" algn="r"/>
              </a:tabLst>
            </a:pPr>
            <a:endParaRPr lang="de-CH" dirty="0"/>
          </a:p>
          <a:p>
            <a:pPr marL="457200" indent="-457200">
              <a:buFont typeface="Wingdings 3" panose="05040102010807070707" pitchFamily="18" charset="2"/>
              <a:buChar char="Ê"/>
            </a:pPr>
            <a:r>
              <a:rPr lang="de-CH" dirty="0"/>
              <a:t>Vor der Anmeldung wird in AssistMe anhand einer Checkliste überprüft, ob ein möglicher Anspruch auf Leistungen gemäss BLG besteht</a:t>
            </a:r>
          </a:p>
          <a:p>
            <a:pPr marL="457200" indent="-457200">
              <a:buFont typeface="Wingdings 3" panose="05040102010807070707" pitchFamily="18" charset="2"/>
              <a:buChar char="Ê"/>
            </a:pPr>
            <a:endParaRPr lang="de-CH" dirty="0"/>
          </a:p>
          <a:p>
            <a:pPr marL="457200" indent="-457200">
              <a:buFont typeface="Wingdings 3" panose="05040102010807070707" pitchFamily="18" charset="2"/>
              <a:buChar char="Ê"/>
            </a:pPr>
            <a:r>
              <a:rPr lang="de-CH" dirty="0"/>
              <a:t>Einreichen eines Gesuchs ist in jedem Fall möglich</a:t>
            </a:r>
          </a:p>
          <a:p>
            <a:pPr>
              <a:tabLst>
                <a:tab pos="10944225" algn="r"/>
              </a:tabLst>
            </a:pPr>
            <a:endParaRPr lang="de-CH" dirty="0"/>
          </a:p>
          <a:p>
            <a:pPr marL="447675" indent="-447675">
              <a:buFont typeface="+mj-lt"/>
              <a:buAutoNum type="arabicPeriod"/>
              <a:tabLst>
                <a:tab pos="10944225" algn="r"/>
              </a:tabLst>
            </a:pPr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EDB02CA-BD51-721B-48BF-BA7DD8EC7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83BB171-C48D-F4D7-CAF4-9AD858D0D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4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15544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Status ändert sich in Zahlung pendent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7824" y="2420888"/>
            <a:ext cx="10826762" cy="3528392"/>
          </a:xfrm>
          <a:prstGeom prst="rect">
            <a:avLst/>
          </a:prstGeom>
        </p:spPr>
      </p:pic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4359E3D-51F6-9B25-89CB-6B613D94E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01FED9A-CB39-F666-95CF-2641D4423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40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8743377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Nach Zahlungslauf neuer Status «Abgeschlossen»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420888"/>
            <a:ext cx="10417545" cy="3168352"/>
          </a:xfrm>
          <a:prstGeom prst="rect">
            <a:avLst/>
          </a:prstGeom>
        </p:spPr>
      </p:pic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EE08F4B-66DE-5E76-41E8-32514FB4F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DC6B694-8E18-B858-12A5-904225485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41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854719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071564"/>
            <a:ext cx="10983913" cy="1565348"/>
          </a:xfrm>
        </p:spPr>
        <p:txBody>
          <a:bodyPr>
            <a:normAutofit/>
          </a:bodyPr>
          <a:lstStyle/>
          <a:p>
            <a:r>
              <a:rPr lang="de-CH" dirty="0"/>
              <a:t>Sicht LB </a:t>
            </a:r>
            <a:br>
              <a:rPr lang="de-CH" dirty="0"/>
            </a:br>
            <a:r>
              <a:rPr lang="de-CH" dirty="0"/>
              <a:t>nach erfolgter </a:t>
            </a:r>
            <a:br>
              <a:rPr lang="de-CH" dirty="0"/>
            </a:br>
            <a:r>
              <a:rPr lang="de-CH" dirty="0"/>
              <a:t>Abrechnung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19736" y="503342"/>
            <a:ext cx="7632848" cy="6167400"/>
          </a:xfrm>
          <a:prstGeom prst="rect">
            <a:avLst/>
          </a:prstGeom>
        </p:spPr>
      </p:pic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D99E763-6325-4261-9F88-AD2E18733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B8E2B3C-C2C2-E4D2-4638-39801EB70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42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566047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103C9-68D7-CB41-6565-8E42F4B82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8ECE7C-6F8B-EAD4-26B3-7BC3486BB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211" y="2434744"/>
            <a:ext cx="10983913" cy="541354"/>
          </a:xfrm>
        </p:spPr>
        <p:txBody>
          <a:bodyPr/>
          <a:lstStyle/>
          <a:p>
            <a:r>
              <a:rPr lang="de-CH" dirty="0"/>
              <a:t>Fragen zur Abrechnung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FEFA372-475A-F022-A005-8997415D2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BCF1E29-2E21-E8B2-B1D6-A362630A7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43</a:t>
            </a:fld>
            <a:endParaRPr lang="de-CH" dirty="0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F46B4D1-4ED8-9D51-B91E-2C3EAA15802A}"/>
              </a:ext>
            </a:extLst>
          </p:cNvPr>
          <p:cNvSpPr txBox="1">
            <a:spLocks/>
          </p:cNvSpPr>
          <p:nvPr/>
        </p:nvSpPr>
        <p:spPr>
          <a:xfrm>
            <a:off x="838200" y="4423256"/>
            <a:ext cx="10983913" cy="467273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71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963" indent="-358775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500" indent="-36353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66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20740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9825CB-C847-701B-ECEC-D20E465BD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B53DBF-B816-E60B-0B30-12DAF303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Aufgaben gesetzliche Vertretungen 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C55DAC7-D4EB-6DDE-A360-FC21D2E6D2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3428" y="1844824"/>
            <a:ext cx="10983913" cy="4104456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de-CH" sz="2400" dirty="0"/>
              <a:t>Selbstanmeldung</a:t>
            </a:r>
          </a:p>
          <a:p>
            <a:pPr marL="1173163" lvl="2" indent="-457200">
              <a:buFontTx/>
              <a:buChar char="-"/>
            </a:pPr>
            <a:r>
              <a:rPr lang="de-CH" sz="2400" dirty="0"/>
              <a:t>BE- Login</a:t>
            </a:r>
          </a:p>
          <a:p>
            <a:pPr marL="1173163" lvl="2" indent="-457200">
              <a:buFontTx/>
              <a:buChar char="-"/>
            </a:pPr>
            <a:r>
              <a:rPr lang="de-CH" sz="2400" dirty="0"/>
              <a:t>Selbstanmeldung, Angaben der Person</a:t>
            </a:r>
          </a:p>
          <a:p>
            <a:pPr marL="1173163" lvl="2" indent="-457200">
              <a:buFontTx/>
              <a:buChar char="-"/>
            </a:pPr>
            <a:r>
              <a:rPr lang="de-CH" sz="2400" dirty="0"/>
              <a:t>Einreichen der Gesuche um Zulassung und Leistungsgutsprache</a:t>
            </a:r>
          </a:p>
          <a:p>
            <a:pPr marL="1173163" lvl="2" indent="-457200">
              <a:buFontTx/>
              <a:buChar char="-"/>
            </a:pPr>
            <a:r>
              <a:rPr lang="de-CH" sz="2400" dirty="0"/>
              <a:t>Aktuelle Ernennungsurkunde und Verfügungen der Finanzierungsquellen (IV, EL, KVG usw.)</a:t>
            </a:r>
          </a:p>
          <a:p>
            <a:pPr marL="514350" indent="-514350">
              <a:buFont typeface="+mj-lt"/>
              <a:buAutoNum type="arabicPeriod"/>
            </a:pPr>
            <a:r>
              <a:rPr lang="de-CH" sz="2400" dirty="0"/>
              <a:t>Bedarfsermittlung</a:t>
            </a:r>
          </a:p>
          <a:p>
            <a:pPr marL="1230313" lvl="2" indent="-514350">
              <a:buFont typeface="Symbol" panose="05050102010706020507" pitchFamily="18" charset="2"/>
              <a:buChar char="-"/>
            </a:pPr>
            <a:r>
              <a:rPr lang="de-CH" sz="2400" dirty="0"/>
              <a:t>Rückmeldung zum IHP</a:t>
            </a:r>
          </a:p>
          <a:p>
            <a:pPr marL="514350" indent="-514350">
              <a:buFont typeface="+mj-lt"/>
              <a:buAutoNum type="arabicPeriod"/>
            </a:pPr>
            <a:r>
              <a:rPr lang="de-CH" sz="2400" dirty="0"/>
              <a:t>Rechtliches Gehör</a:t>
            </a:r>
          </a:p>
          <a:p>
            <a:pPr marL="1173163" lvl="2" indent="-457200">
              <a:buFontTx/>
              <a:buChar char="-"/>
            </a:pPr>
            <a:r>
              <a:rPr lang="de-CH" sz="2400" dirty="0"/>
              <a:t>Mit der Fachperson IHP den Entwurf der Leistungsgutsprache prüfen</a:t>
            </a:r>
          </a:p>
          <a:p>
            <a:pPr marL="1173163" lvl="2" indent="-457200">
              <a:buFontTx/>
              <a:buChar char="-"/>
            </a:pPr>
            <a:r>
              <a:rPr lang="de-CH" sz="2400" dirty="0" err="1"/>
              <a:t>Stellungsnahme</a:t>
            </a:r>
            <a:r>
              <a:rPr lang="de-CH" sz="2400" dirty="0"/>
              <a:t> Rechtliches Gehör einreichen</a:t>
            </a:r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279F23B-4BA3-A2E4-F479-2B0B75EE7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CA2BAA-0E7D-7A61-2416-C165660A2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44</a:t>
            </a:fld>
            <a:endParaRPr lang="de-CH" dirty="0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E60DF721-F86A-8E3E-5DAF-F5ECA9976830}"/>
              </a:ext>
            </a:extLst>
          </p:cNvPr>
          <p:cNvSpPr txBox="1">
            <a:spLocks/>
          </p:cNvSpPr>
          <p:nvPr/>
        </p:nvSpPr>
        <p:spPr>
          <a:xfrm>
            <a:off x="838200" y="4423256"/>
            <a:ext cx="10983913" cy="467273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71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963" indent="-358775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500" indent="-36353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66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439930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8C0C0-DA49-F711-7DF0-7D3D51CFE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AF37C1-8212-3434-F69D-1AFDA99BD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Aufgaben gesetzliche Vertretungen ll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8C112D-F70F-A166-DAC3-37690021D3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3428" y="1844824"/>
            <a:ext cx="10983913" cy="4104456"/>
          </a:xfrm>
        </p:spPr>
        <p:txBody>
          <a:bodyPr/>
          <a:lstStyle/>
          <a:p>
            <a:r>
              <a:rPr lang="de-CH" dirty="0"/>
              <a:t>4. Leistungsgutsprache</a:t>
            </a:r>
          </a:p>
          <a:p>
            <a:pPr marL="814388" lvl="1" indent="-457200">
              <a:buFontTx/>
              <a:buChar char="-"/>
            </a:pPr>
            <a:r>
              <a:rPr lang="de-CH" dirty="0"/>
              <a:t>Mit dem Entwurf vergleichen</a:t>
            </a:r>
          </a:p>
          <a:p>
            <a:pPr marL="814388" lvl="1" indent="-457200">
              <a:buFontTx/>
              <a:buChar char="-"/>
            </a:pPr>
            <a:r>
              <a:rPr lang="de-CH" dirty="0"/>
              <a:t>Bei Zustimmung keine Handlung nötig, bei Einwänden Beschwerde einreichen</a:t>
            </a:r>
          </a:p>
          <a:p>
            <a:endParaRPr lang="de-CH" dirty="0"/>
          </a:p>
          <a:p>
            <a:r>
              <a:rPr lang="de-CH" dirty="0"/>
              <a:t>5. Abrechnung</a:t>
            </a:r>
          </a:p>
          <a:p>
            <a:pPr marL="814388" lvl="1" indent="-457200">
              <a:buFontTx/>
              <a:buChar char="-"/>
            </a:pPr>
            <a:r>
              <a:rPr lang="de-CH" dirty="0"/>
              <a:t>Abrechnungen prüfen und freigeben (monatlich)</a:t>
            </a:r>
          </a:p>
          <a:p>
            <a:pPr marL="814388" lvl="1" indent="-457200">
              <a:buFontTx/>
              <a:buChar char="-"/>
            </a:pPr>
            <a:r>
              <a:rPr lang="de-CH" dirty="0"/>
              <a:t>Assistenzleistungen planen und abrechnen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3004725-9EED-DD1C-2B75-EBB09BC7A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5644919-6243-DF6C-657C-861B66B10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45</a:t>
            </a:fld>
            <a:endParaRPr lang="de-CH" dirty="0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B74CA773-1EAB-5F9B-BC4E-5024034ABC72}"/>
              </a:ext>
            </a:extLst>
          </p:cNvPr>
          <p:cNvSpPr txBox="1">
            <a:spLocks/>
          </p:cNvSpPr>
          <p:nvPr/>
        </p:nvSpPr>
        <p:spPr>
          <a:xfrm>
            <a:off x="838200" y="4423256"/>
            <a:ext cx="10983913" cy="467273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71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963" indent="-358775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500" indent="-36353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66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1800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D1CB86-EEE2-657F-A205-BB9C47BC3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34AA83-EB6A-BA0C-10E9-C6AB61340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312" y="2780928"/>
            <a:ext cx="10983913" cy="541354"/>
          </a:xfrm>
        </p:spPr>
        <p:txBody>
          <a:bodyPr/>
          <a:lstStyle/>
          <a:p>
            <a:r>
              <a:rPr lang="de-CH" dirty="0"/>
              <a:t>Fragen zu den Aufgabenbereichen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D444F0F-E174-1509-3D08-AC1FDDDAB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CCA63AC-297E-7FF6-62CC-2CF56C06A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46</a:t>
            </a:fld>
            <a:endParaRPr lang="de-CH" dirty="0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AC888336-4BC2-F0F8-F9FD-DF6AC781EA39}"/>
              </a:ext>
            </a:extLst>
          </p:cNvPr>
          <p:cNvSpPr txBox="1">
            <a:spLocks/>
          </p:cNvSpPr>
          <p:nvPr/>
        </p:nvSpPr>
        <p:spPr>
          <a:xfrm>
            <a:off x="838200" y="4423256"/>
            <a:ext cx="10983913" cy="467273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71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963" indent="-358775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500" indent="-36353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66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7643743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75601C2-EC0E-DA7D-3A3D-847B7F7923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2613"/>
            <a:ext cx="10983913" cy="892347"/>
          </a:xfrm>
        </p:spPr>
        <p:txBody>
          <a:bodyPr/>
          <a:lstStyle/>
          <a:p>
            <a:r>
              <a:rPr lang="de-CH" sz="4400" dirty="0"/>
              <a:t>Offene Fragen?</a:t>
            </a:r>
          </a:p>
          <a:p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489C7C2-FDAC-545F-2088-2B8FF3480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FC8CAC3-2BA8-29A1-B2C1-73BD77D6B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47</a:t>
            </a:fld>
            <a:endParaRPr lang="de-CH" dirty="0"/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D4A899D4-BCAB-59F8-A9E9-E47C14C88768}"/>
              </a:ext>
            </a:extLst>
          </p:cNvPr>
          <p:cNvSpPr txBox="1">
            <a:spLocks/>
          </p:cNvSpPr>
          <p:nvPr/>
        </p:nvSpPr>
        <p:spPr>
          <a:xfrm>
            <a:off x="834312" y="3501008"/>
            <a:ext cx="10983913" cy="305992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71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963" indent="-358775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500" indent="-36353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66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4400" dirty="0"/>
              <a:t>Herzlichen Dank für Ihre Aufmerksamkeit!</a:t>
            </a:r>
          </a:p>
          <a:p>
            <a:endParaRPr lang="de-CH" sz="2000" dirty="0"/>
          </a:p>
          <a:p>
            <a:r>
              <a:rPr lang="de-CH" sz="1800" b="1" dirty="0"/>
              <a:t>Gesundheits-, Sozial- und Integrationsdirektion des Kantons Bern</a:t>
            </a:r>
            <a:endParaRPr lang="de-CH" sz="1800" dirty="0"/>
          </a:p>
          <a:p>
            <a:r>
              <a:rPr lang="de-CH" sz="1800" dirty="0"/>
              <a:t>Amt für Integration und Soziales</a:t>
            </a:r>
          </a:p>
          <a:p>
            <a:r>
              <a:rPr lang="de-CH" sz="1800" dirty="0"/>
              <a:t>Rathausplatz 1, Postfach, 3000 Bern 8</a:t>
            </a:r>
          </a:p>
          <a:p>
            <a:r>
              <a:rPr lang="de-CH" sz="1800" dirty="0"/>
              <a:t>Telefon +41 31 633 78 11</a:t>
            </a:r>
          </a:p>
          <a:p>
            <a:r>
              <a:rPr lang="de-CH" sz="1800" u="sng" dirty="0">
                <a:hlinkClick r:id="rId2"/>
              </a:rPr>
              <a:t>www.be.ch/gsi</a:t>
            </a:r>
            <a:r>
              <a:rPr lang="de-CH" sz="1800" u="sng" dirty="0"/>
              <a:t> </a:t>
            </a:r>
            <a:r>
              <a:rPr lang="de-CH" sz="1800" dirty="0"/>
              <a:t>- </a:t>
            </a:r>
            <a:r>
              <a:rPr lang="de-CH" sz="1800" dirty="0">
                <a:hlinkClick r:id="rId3"/>
              </a:rPr>
              <a:t>Gesetz über die Leistungen für Menschen mit Behinderungen (BLG)</a:t>
            </a:r>
            <a:endParaRPr lang="de-CH" sz="1800" dirty="0"/>
          </a:p>
          <a:p>
            <a:r>
              <a:rPr lang="de-CH" sz="1800" dirty="0"/>
              <a:t>E-Mail: </a:t>
            </a:r>
            <a:r>
              <a:rPr lang="de-CH" sz="1800" dirty="0">
                <a:hlinkClick r:id="rId4"/>
              </a:rPr>
              <a:t>info.blg@be.ch</a:t>
            </a:r>
            <a:endParaRPr lang="de-CH" sz="1800" dirty="0"/>
          </a:p>
          <a:p>
            <a:endParaRPr lang="de-CH" sz="1800" dirty="0"/>
          </a:p>
          <a:p>
            <a:endParaRPr lang="de-CH" sz="2800" dirty="0"/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2628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Was geschieht wann im Verfahren</a:t>
            </a:r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544706"/>
            <a:ext cx="10983913" cy="3287826"/>
          </a:xfrm>
          <a:prstGeom prst="rect">
            <a:avLst/>
          </a:prstGeom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kern="0">
                <a:solidFill>
                  <a:srgbClr val="000000"/>
                </a:solidFill>
                <a:cs typeface="Arial" panose="020B0604020202020204" pitchFamily="34" charset="0"/>
              </a:rPr>
              <a:t>07. Juli 2026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C43A00-C0E5-F64E-B7F3-B20E065A2C7A}" type="slidenum">
              <a:rPr lang="de-CH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de-CH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462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8BA736-3302-4A40-B299-6E6E656BE1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0060" y="2924944"/>
            <a:ext cx="8496300" cy="735293"/>
          </a:xfrm>
        </p:spPr>
        <p:txBody>
          <a:bodyPr/>
          <a:lstStyle/>
          <a:p>
            <a:r>
              <a:rPr lang="de-CH" dirty="0"/>
              <a:t>Fragen zum ersten Teil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7512C4D-542C-4DD5-8526-FFA6E3CBD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DEF8997-7C65-41AF-9641-8CEE0C23B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6</a:t>
            </a:fld>
            <a:endParaRPr lang="de-CH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44267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578A0-AB39-2B19-46AB-462F31C22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53AF01-D6B5-7C09-D2AF-A09BA3FA38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8788" y="2693707"/>
            <a:ext cx="8496300" cy="735293"/>
          </a:xfrm>
        </p:spPr>
        <p:txBody>
          <a:bodyPr/>
          <a:lstStyle/>
          <a:p>
            <a:r>
              <a:rPr lang="de-CH" dirty="0" err="1"/>
              <a:t>AssistMe</a:t>
            </a:r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DE30215-B9FA-7467-E0C8-9401B9BF9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0B8B053-ACE9-7A7F-21F1-6ABA5B796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7</a:t>
            </a:fld>
            <a:endParaRPr lang="de-CH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79259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CEFE11-A4A3-4C0D-9B15-68F68DE88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Allgemeines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AC0313-945E-4B7D-AA50-0A8905F422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Zentrale Plattform zur Abwicklung des gesamten BLG-Prozesses:</a:t>
            </a:r>
          </a:p>
          <a:p>
            <a:endParaRPr lang="de-CH" dirty="0"/>
          </a:p>
          <a:p>
            <a:pPr lvl="1"/>
            <a:r>
              <a:rPr lang="de-CH" dirty="0"/>
              <a:t>Stammdatenpflege (Dossier, Leistungserbringer, Benutzer)</a:t>
            </a:r>
          </a:p>
          <a:p>
            <a:pPr lvl="1"/>
            <a:r>
              <a:rPr lang="de-CH" dirty="0"/>
              <a:t>Einreichung und Abwicklung der Gesuche </a:t>
            </a:r>
          </a:p>
          <a:p>
            <a:pPr lvl="1"/>
            <a:r>
              <a:rPr lang="de-CH" dirty="0"/>
              <a:t>Erfassung Unterstützungsbedarf (Bedarfsermittlung) </a:t>
            </a:r>
          </a:p>
          <a:p>
            <a:pPr lvl="1"/>
            <a:r>
              <a:rPr lang="de-CH" dirty="0"/>
              <a:t>Leistungsgutsprachen</a:t>
            </a:r>
          </a:p>
          <a:p>
            <a:pPr lvl="1"/>
            <a:r>
              <a:rPr lang="de-CH" dirty="0"/>
              <a:t>Abwicklung des Abrechnungs- und Auszahlungsprozesses</a:t>
            </a:r>
          </a:p>
          <a:p>
            <a:pPr lvl="1"/>
            <a:r>
              <a:rPr lang="de-CH" dirty="0"/>
              <a:t>Abwicklung der Korrespondenz zum BLG-Prozess</a:t>
            </a:r>
            <a:endParaRPr lang="de-CH" dirty="0">
              <a:solidFill>
                <a:srgbClr val="FF0000"/>
              </a:solidFill>
            </a:endParaRPr>
          </a:p>
          <a:p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759626A-D212-47F9-AD91-396A99606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6A97AFD-16FE-4EA5-A888-4A84A29DE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8</a:t>
            </a:fld>
            <a:endParaRPr lang="de-CH" dirty="0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9EAC0313-945E-4B7D-AA50-0A8905F4222C}"/>
              </a:ext>
            </a:extLst>
          </p:cNvPr>
          <p:cNvSpPr txBox="1">
            <a:spLocks/>
          </p:cNvSpPr>
          <p:nvPr/>
        </p:nvSpPr>
        <p:spPr>
          <a:xfrm>
            <a:off x="838200" y="4423256"/>
            <a:ext cx="10983913" cy="467273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71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963" indent="-358775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500" indent="-36353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66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99513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CEFE11-A4A3-4C0D-9B15-68F68DE88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Zugang zu AssistMe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AC0313-945E-4B7D-AA50-0A8905F422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de-CH" sz="4400" u="sng" dirty="0">
                <a:hlinkClick r:id="rId4"/>
              </a:rPr>
              <a:t>www.assistme.ch</a:t>
            </a:r>
            <a:endParaRPr lang="de-CH" sz="4400" u="sng" dirty="0"/>
          </a:p>
          <a:p>
            <a:endParaRPr lang="de-CH" dirty="0"/>
          </a:p>
          <a:p>
            <a:pPr marL="457200" indent="-457200">
              <a:buFont typeface="Wingdings 3" panose="05040102010807070707" pitchFamily="18" charset="2"/>
              <a:buChar char="Ê"/>
            </a:pPr>
            <a:r>
              <a:rPr lang="de-CH" sz="3200" dirty="0"/>
              <a:t>Der Zugang zu AssistMe erfolgt über </a:t>
            </a:r>
            <a:r>
              <a:rPr lang="de-CH" sz="3200" dirty="0">
                <a:hlinkClick r:id="rId5"/>
              </a:rPr>
              <a:t>BE-Login/AGOV</a:t>
            </a:r>
            <a:r>
              <a:rPr lang="de-CH" sz="3200" dirty="0"/>
              <a:t> </a:t>
            </a:r>
          </a:p>
          <a:p>
            <a:endParaRPr lang="de-CH" sz="3200" dirty="0"/>
          </a:p>
          <a:p>
            <a:pPr marL="457200" indent="-457200">
              <a:buFont typeface="Wingdings 3" panose="05040102010807070707" pitchFamily="18" charset="2"/>
              <a:buChar char="Ê"/>
            </a:pPr>
            <a:r>
              <a:rPr lang="de-CH" sz="3200" dirty="0"/>
              <a:t>Bei Fragen und Problemen mit BE-Login:</a:t>
            </a:r>
          </a:p>
          <a:p>
            <a:pPr marL="2286000" lvl="5" indent="0">
              <a:buNone/>
            </a:pPr>
            <a:r>
              <a:rPr lang="de-CH" sz="3200" b="1" dirty="0"/>
              <a:t>Kontakt						</a:t>
            </a:r>
          </a:p>
          <a:p>
            <a:pPr marL="2286000" lvl="5" indent="0">
              <a:buNone/>
            </a:pPr>
            <a:r>
              <a:rPr lang="de-CH" sz="3200" b="1" dirty="0"/>
              <a:t>Support BE-Login</a:t>
            </a:r>
          </a:p>
          <a:p>
            <a:pPr marL="2286000" lvl="5" indent="0">
              <a:buNone/>
            </a:pPr>
            <a:r>
              <a:rPr lang="de-CH" sz="3200" dirty="0">
                <a:hlinkClick r:id="rId6"/>
              </a:rPr>
              <a:t>Tel. +41 31 636 99 99</a:t>
            </a:r>
            <a:endParaRPr lang="de-CH" sz="3200" dirty="0"/>
          </a:p>
          <a:p>
            <a:r>
              <a:rPr lang="de-CH" sz="2800" dirty="0"/>
              <a:t>	</a:t>
            </a:r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759626A-D212-47F9-AD91-396A99606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07. Juli 2026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6A97AFD-16FE-4EA5-A888-4A84A29DE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9</a:t>
            </a:fld>
            <a:endParaRPr lang="de-CH" dirty="0"/>
          </a:p>
        </p:txBody>
      </p:sp>
      <p:pic>
        <p:nvPicPr>
          <p:cNvPr id="5" name="Picture 2" descr="https://www.belogin.directories.be.ch/cms/dam/documents/belogincont/allgemein/de/logo_belogin_95px.gif">
            <a:extLst>
              <a:ext uri="{FF2B5EF4-FFF2-40B4-BE49-F238E27FC236}">
                <a16:creationId xmlns:a16="http://schemas.microsoft.com/office/drawing/2014/main" id="{669EC2CE-12F5-0852-5E37-511F5D47CF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0" y="5157192"/>
            <a:ext cx="904875" cy="904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3794487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6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 hinzufügen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extmasterformat bearbeiten&#10;Zweite Ebene&#10;Dritte Ebene&#10;Vierte Ebene&#10;Fünfte Ebe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MasterProperty(&quot;CustomField&quot;, &quot;PresentationDate&quot;)]] 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‹Nr.›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MasterProperty(&quot;CustomField&quot;, &quot;PresentationDate&quot;)]] 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Benutzerdefiniertes Design">
  <a:themeElements>
    <a:clrScheme name="Kanton Bern">
      <a:dk1>
        <a:sysClr val="windowText" lastClr="000000"/>
      </a:dk1>
      <a:lt1>
        <a:sysClr val="window" lastClr="FFFFFF"/>
      </a:lt1>
      <a:dk2>
        <a:srgbClr val="63737B"/>
      </a:dk2>
      <a:lt2>
        <a:srgbClr val="B1B9BD"/>
      </a:lt2>
      <a:accent1>
        <a:srgbClr val="3C505A"/>
      </a:accent1>
      <a:accent2>
        <a:srgbClr val="96D7F0"/>
      </a:accent2>
      <a:accent3>
        <a:srgbClr val="A0C7A0"/>
      </a:accent3>
      <a:accent4>
        <a:srgbClr val="E1D2C6"/>
      </a:accent4>
      <a:accent5>
        <a:srgbClr val="644B41"/>
      </a:accent5>
      <a:accent6>
        <a:srgbClr val="EA161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 PowerPoint DE.potx" id="{E35E844B-C969-45C1-85DE-B7ED56A30097}" vid="{9CD5C389-EEA3-4CD9-ADDA-01A292F3BE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1367</Words>
  <Application>Microsoft Office PowerPoint</Application>
  <PresentationFormat>Breitbild</PresentationFormat>
  <Paragraphs>313</Paragraphs>
  <Slides>47</Slides>
  <Notes>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47</vt:i4>
      </vt:variant>
    </vt:vector>
  </HeadingPairs>
  <TitlesOfParts>
    <vt:vector size="52" baseType="lpstr">
      <vt:lpstr>Arial</vt:lpstr>
      <vt:lpstr>Symbol</vt:lpstr>
      <vt:lpstr>Wingdings</vt:lpstr>
      <vt:lpstr>Wingdings 3</vt:lpstr>
      <vt:lpstr>Benutzerdefiniertes Design</vt:lpstr>
      <vt:lpstr>Herzlich Willkommen</vt:lpstr>
      <vt:lpstr>Programm</vt:lpstr>
      <vt:lpstr>Akteure der Systemumstellung</vt:lpstr>
      <vt:lpstr>Zulassung zum BLG</vt:lpstr>
      <vt:lpstr>Was geschieht wann im Verfahren</vt:lpstr>
      <vt:lpstr>Fragen zum ersten Teil</vt:lpstr>
      <vt:lpstr>AssistMe</vt:lpstr>
      <vt:lpstr>Allgemeines</vt:lpstr>
      <vt:lpstr>Zugang zu AssistMe</vt:lpstr>
      <vt:lpstr>Anmeldung von KlientInnen: Selbstanmeldung  </vt:lpstr>
      <vt:lpstr>Anmeldung von KlientInnen: Selbstanmeldung </vt:lpstr>
      <vt:lpstr>Anmeldung von KlientInnen: Selbstanmeldung l</vt:lpstr>
      <vt:lpstr>Anmeldung von KlientInnen: Selbstanmeldung ll</vt:lpstr>
      <vt:lpstr>Dossiers und Zuordnung</vt:lpstr>
      <vt:lpstr>Anmeldung als gesetzliche Vertretung: Benutzeranmeldung</vt:lpstr>
      <vt:lpstr>Ablauf und Zuständigkeiten </vt:lpstr>
      <vt:lpstr>Einflussnahme MmB/gV in BLG Prozess </vt:lpstr>
      <vt:lpstr>Rollen in AssistMe (Vertretung)</vt:lpstr>
      <vt:lpstr>Fragen zu AssistMe    </vt:lpstr>
      <vt:lpstr>Bedarfsermittlung mit dem Individuellen Hilfeplan IHP</vt:lpstr>
      <vt:lpstr>Prozess der Bedarfsermittlung</vt:lpstr>
      <vt:lpstr>Der Individuelle Hilfeplan (IHP) in AssistMe</vt:lpstr>
      <vt:lpstr>Fragen zur Bedarfsermittlung </vt:lpstr>
      <vt:lpstr>Die Verfügung der Leistungsgutsprache</vt:lpstr>
      <vt:lpstr>Leistungsgutsprache</vt:lpstr>
      <vt:lpstr>Aufbau und Inhalte der Leistungsgutsprache</vt:lpstr>
      <vt:lpstr>Berechnung der verfügten finanziellen Leistungen</vt:lpstr>
      <vt:lpstr>Fragen zur Verfügung</vt:lpstr>
      <vt:lpstr>Abrechnung BLG</vt:lpstr>
      <vt:lpstr> </vt:lpstr>
      <vt:lpstr>Tarife  IV-Wohnheime      Pflegeheimliste</vt:lpstr>
      <vt:lpstr> </vt:lpstr>
      <vt:lpstr> Status offen, Tage erfasst</vt:lpstr>
      <vt:lpstr> </vt:lpstr>
      <vt:lpstr> Status eingereicht</vt:lpstr>
      <vt:lpstr>Sicht Menschen mit Behinderungen</vt:lpstr>
      <vt:lpstr> </vt:lpstr>
      <vt:lpstr> </vt:lpstr>
      <vt:lpstr> </vt:lpstr>
      <vt:lpstr>Status ändert sich in Zahlung pendent</vt:lpstr>
      <vt:lpstr>Nach Zahlungslauf neuer Status «Abgeschlossen»</vt:lpstr>
      <vt:lpstr>Sicht LB  nach erfolgter  Abrechnung</vt:lpstr>
      <vt:lpstr>Fragen zur Abrechnung</vt:lpstr>
      <vt:lpstr>Aufgaben gesetzliche Vertretungen l</vt:lpstr>
      <vt:lpstr>Aufgaben gesetzliche Vertretungen ll</vt:lpstr>
      <vt:lpstr>Fragen zu den Aufgabenbereichen</vt:lpstr>
      <vt:lpstr>PowerPoint-Präsentation</vt:lpstr>
    </vt:vector>
  </TitlesOfParts>
  <Company>Kanton Bern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(maximal 2 Zeilen)</dc:title>
  <dc:creator>Hesse Stefan, GSI-AIS</dc:creator>
  <dc:description>V02-2022-06-13</dc:description>
  <cp:lastModifiedBy>Grand Francis, GSI-AIS</cp:lastModifiedBy>
  <cp:revision>77</cp:revision>
  <cp:lastPrinted>2023-11-30T07:54:46Z</cp:lastPrinted>
  <dcterms:created xsi:type="dcterms:W3CDTF">2023-11-24T09:21:18Z</dcterms:created>
  <dcterms:modified xsi:type="dcterms:W3CDTF">2026-07-06T13:10:02Z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1536A6D1-EBD1-4478-8DF1-686718F8C769</vt:lpwstr>
  </property>
  <property fmtid="{D5CDD505-2E9C-101B-9397-08002B2CF9AE}" pid="3" name="ArticulatePath">
    <vt:lpwstr>Power Point Präsentation 07.12.2023 (neuste Version)</vt:lpwstr>
  </property>
  <property fmtid="{D5CDD505-2E9C-101B-9397-08002B2CF9AE}" pid="4" name="MSIP_Label_74fdd986-87d9-48c6-acda-407b1ab5fef0_Enabled">
    <vt:lpwstr>true</vt:lpwstr>
  </property>
  <property fmtid="{D5CDD505-2E9C-101B-9397-08002B2CF9AE}" pid="5" name="MSIP_Label_74fdd986-87d9-48c6-acda-407b1ab5fef0_SetDate">
    <vt:lpwstr>2026-06-24T14:46:25Z</vt:lpwstr>
  </property>
  <property fmtid="{D5CDD505-2E9C-101B-9397-08002B2CF9AE}" pid="6" name="MSIP_Label_74fdd986-87d9-48c6-acda-407b1ab5fef0_Method">
    <vt:lpwstr>Standard</vt:lpwstr>
  </property>
  <property fmtid="{D5CDD505-2E9C-101B-9397-08002B2CF9AE}" pid="7" name="MSIP_Label_74fdd986-87d9-48c6-acda-407b1ab5fef0_Name">
    <vt:lpwstr>NICHT KLASSIFIZIERT</vt:lpwstr>
  </property>
  <property fmtid="{D5CDD505-2E9C-101B-9397-08002B2CF9AE}" pid="8" name="MSIP_Label_74fdd986-87d9-48c6-acda-407b1ab5fef0_SiteId">
    <vt:lpwstr>cb96f99a-a111-42d7-9f65-e111197ba4bb</vt:lpwstr>
  </property>
  <property fmtid="{D5CDD505-2E9C-101B-9397-08002B2CF9AE}" pid="9" name="MSIP_Label_74fdd986-87d9-48c6-acda-407b1ab5fef0_ActionId">
    <vt:lpwstr>67e1d85d-98b9-4a7f-978e-6348f3ac3627</vt:lpwstr>
  </property>
  <property fmtid="{D5CDD505-2E9C-101B-9397-08002B2CF9AE}" pid="10" name="MSIP_Label_74fdd986-87d9-48c6-acda-407b1ab5fef0_ContentBits">
    <vt:lpwstr>0</vt:lpwstr>
  </property>
  <property fmtid="{D5CDD505-2E9C-101B-9397-08002B2CF9AE}" pid="11" name="MSIP_Label_74fdd986-87d9-48c6-acda-407b1ab5fef0_Tag">
    <vt:lpwstr>10, 3, 0, 1</vt:lpwstr>
  </property>
</Properties>
</file>